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AA135-AE92-4DE3-BDC0-3911F32CB600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C14D7-8BF7-4416-A02B-40D125FF84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13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fld id="{9F4FE01A-ED03-41F5-83C0-0BF4AB8FB864}" type="slidenum">
              <a:rPr lang="es-ES"/>
              <a:pPr/>
              <a:t>156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fld id="{9F4FE01A-ED03-41F5-83C0-0BF4AB8FB864}" type="slidenum">
              <a:rPr lang="es-ES"/>
              <a:pPr/>
              <a:t>157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976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fld id="{9F4FE01A-ED03-41F5-83C0-0BF4AB8FB864}" type="slidenum">
              <a:rPr lang="es-ES"/>
              <a:pPr/>
              <a:t>158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221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417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38DA8-18F3-4433-908F-1E8A8D12A63E}" type="slidenum">
              <a:rPr lang="es-ES" altLang="en-US"/>
              <a:pPr>
                <a:defRPr/>
              </a:pPr>
              <a:t>‹Nº›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63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8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14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21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73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5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27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544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945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F9BB5-85CB-4F97-8AD0-ECF2978A8617}" type="datetimeFigureOut">
              <a:rPr lang="es-ES" smtClean="0"/>
              <a:t>30/11/2013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AE432-C7FC-40EC-B826-3189B0A152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2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ilovekadampabuddhism.files.wordpress.com/2011/06/sun-reflected-in-water.jp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ilovekadampabuddhism.files.wordpress.com/2011/06/sun-reflected-in-water.jp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es/url?sa=i&amp;rct=j&amp;q=&amp;esrc=s&amp;frm=1&amp;source=images&amp;cd=&amp;cad=rja&amp;docid=HIR2EjXpMENuPM&amp;tbnid=7X_kKK6eWHL-uM:&amp;ved=0CAUQjRw&amp;url=http://globalgrowth.biz/recognition.html&amp;ei=sR8nUt-aKKjt0gWt34HwDw&amp;bvm=bv.51495398,d.ZGU&amp;psig=AFQjCNHa14eFyMpxi34n2BnmQw2MMFgrzw&amp;ust=1378379802801456" TargetMode="External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hyperlink" Target="http://www.google.es/url?sa=i&amp;rct=j&amp;q=&amp;esrc=s&amp;frm=1&amp;source=images&amp;cd=&amp;cad=rja&amp;docid=04-eeL7IFMXm-M&amp;tbnid=K9sQB5yqaoPM9M:&amp;ved=0CAUQjRw&amp;url=http://www.tumblr.com/tagged/lord-krishna&amp;ei=OCUnUpe_HcPE0QXZmYG4DQ&amp;bvm=bv.51495398,d.ZGU&amp;psig=AFQjCNFYlYwqx8pMTSy0bWv4djpE3_GooQ&amp;ust=1378383481353517" TargetMode="External"/><Relationship Id="rId4" Type="http://schemas.openxmlformats.org/officeDocument/2006/relationships/image" Target="../media/image29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frm=1&amp;source=images&amp;cd=&amp;cad=rja&amp;docid=RZZo9OsChJVD9M&amp;tbnid=eH9Yw-otI7ToJM:&amp;ved=0CAUQjRw&amp;url=http://www.krsna-art.com/index.php?p=pics&amp;kid=72&amp;ei=QCgnUumhH-Sr0QWNoYGQCA&amp;bvm=bv.51495398,d.ZGU&amp;psig=AFQjCNEC0BlZ4F3gV0lkCPGryr8bnfNN1w&amp;ust=1378384311854566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frm=1&amp;source=images&amp;cd=&amp;cad=rja&amp;docid=RZZo9OsChJVD9M&amp;tbnid=eH9Yw-otI7ToJM:&amp;ved=0CAUQjRw&amp;url=http://www.krsna-art.com/index.php?p=pics&amp;kid=72&amp;ei=QCgnUumhH-Sr0QWNoYGQCA&amp;bvm=bv.51495398,d.ZGU&amp;psig=AFQjCNEC0BlZ4F3gV0lkCPGryr8bnfNN1w&amp;ust=1378384311854566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hyperlink" Target="http://www.google.es/url?sa=i&amp;rct=j&amp;q=&amp;esrc=s&amp;frm=1&amp;source=images&amp;cd=&amp;cad=rja&amp;docid=hNCPtRt_FpEHiM&amp;tbnid=HYCXu9kH5C22EM:&amp;ved=0CAUQjRw&amp;url=http://www.vectordesigndownload.com/white-light-in-blue-design/white-light-in-blue-design/&amp;ei=QyonUuCMIOfB0gXu04HgDA&amp;psig=AFQjCNHPZ0JDcr8ztEonEglk1bDqJIBlTg&amp;ust=1378384807223123" TargetMode="External"/><Relationship Id="rId4" Type="http://schemas.openxmlformats.org/officeDocument/2006/relationships/image" Target="../media/image71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frm=1&amp;source=images&amp;cd=&amp;cad=rja&amp;docid=RZZo9OsChJVD9M&amp;tbnid=eH9Yw-otI7ToJM:&amp;ved=0CAUQjRw&amp;url=http://www.krsna-art.com/index.php?p=pics&amp;kid=72&amp;ei=QCgnUumhH-Sr0QWNoYGQCA&amp;bvm=bv.51495398,d.ZGU&amp;psig=AFQjCNEC0BlZ4F3gV0lkCPGryr8bnfNN1w&amp;ust=1378384311854566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hyperlink" Target="http://www.google.es/url?sa=i&amp;rct=j&amp;q=&amp;esrc=s&amp;frm=1&amp;source=images&amp;cd=&amp;cad=rja&amp;docid=hNCPtRt_FpEHiM&amp;tbnid=HYCXu9kH5C22EM:&amp;ved=0CAUQjRw&amp;url=http://www.vectordesigndownload.com/white-light-in-blue-design/white-light-in-blue-design/&amp;ei=QyonUuCMIOfB0gXu04HgDA&amp;psig=AFQjCNHPZ0JDcr8ztEonEglk1bDqJIBlTg&amp;ust=1378384807223123" TargetMode="External"/><Relationship Id="rId4" Type="http://schemas.openxmlformats.org/officeDocument/2006/relationships/image" Target="../media/image71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google.es/url?sa=i&amp;rct=j&amp;q=&amp;esrc=s&amp;frm=1&amp;source=images&amp;cd=&amp;cad=rja&amp;docid=TQ89XNqH3w502M&amp;tbnid=mRY_tDgYOTWmjM:&amp;ved=0CAUQjRw&amp;url=http://www.iskcondesiretree.net/profiles/blogs/chanting-hare-krishna-1&amp;ei=LywnUr-9D7Sb0wWA64CICw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google.es/url?sa=i&amp;rct=j&amp;q=&amp;esrc=s&amp;frm=1&amp;source=images&amp;cd=&amp;cad=rja&amp;docid=TQ89XNqH3w502M&amp;tbnid=mRY_tDgYOTWmjM:&amp;ved=0CAUQjRw&amp;url=http://www.iskcondesiretree.net/profiles/blogs/chanting-hare-krishna-1&amp;ei=LywnUr-9D7Sb0wWA64CICw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google.es/url?sa=i&amp;rct=j&amp;q=&amp;esrc=s&amp;frm=1&amp;source=images&amp;cd=&amp;cad=rja&amp;docid=TQ89XNqH3w502M&amp;tbnid=mRY_tDgYOTWmjM:&amp;ved=0CAUQjRw&amp;url=http://www.iskcondesiretree.net/profiles/blogs/chanting-hare-krishna-1&amp;ei=LywnUr-9D7Sb0wWA64CICw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google.es/url?sa=i&amp;rct=j&amp;q=&amp;esrc=s&amp;frm=1&amp;source=images&amp;cd=&amp;cad=rja&amp;docid=TQ89XNqH3w502M&amp;tbnid=mRY_tDgYOTWmjM:&amp;ved=0CAUQjRw&amp;url=http://www.iskcondesiretree.net/profiles/blogs/chanting-hare-krishna-1&amp;ei=LywnUr-9D7Sb0wWA64CICw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es/url?sa=i&amp;rct=j&amp;q=&amp;esrc=s&amp;frm=1&amp;source=images&amp;cd=&amp;cad=rja&amp;docid=Uu_88O2rxOCGVM&amp;tbnid=anueniVLccChbM:&amp;ved=0CAUQjRw&amp;url=http://beatlesnumber9.com/mantra.html&amp;ei=8VcnUu22JOLR0QWHrIDgDQ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es/url?sa=i&amp;rct=j&amp;q=&amp;esrc=s&amp;frm=1&amp;source=images&amp;cd=&amp;cad=rja&amp;docid=Uu_88O2rxOCGVM&amp;tbnid=anueniVLccChbM:&amp;ved=0CAUQjRw&amp;url=http://beatlesnumber9.com/mantra.html&amp;ei=8VcnUu22JOLR0QWHrIDgDQ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es/url?sa=i&amp;rct=j&amp;q=&amp;esrc=s&amp;frm=1&amp;source=images&amp;cd=&amp;cad=rja&amp;docid=Uu_88O2rxOCGVM&amp;tbnid=anueniVLccChbM:&amp;ved=0CAUQjRw&amp;url=http://beatlesnumber9.com/mantra.html&amp;ei=8VcnUu22JOLR0QWHrIDgDQ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es/url?sa=i&amp;rct=j&amp;q=&amp;esrc=s&amp;frm=1&amp;source=images&amp;cd=&amp;cad=rja&amp;docid=Uu_88O2rxOCGVM&amp;tbnid=anueniVLccChbM:&amp;ved=0CAUQjRw&amp;url=http://beatlesnumber9.com/mantra.html&amp;ei=8VcnUu22JOLR0QWHrIDgDQ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google.es/url?sa=i&amp;rct=j&amp;q=&amp;esrc=s&amp;frm=1&amp;source=images&amp;cd=&amp;cad=rja&amp;docid=Uu_88O2rxOCGVM&amp;tbnid=anueniVLccChbM:&amp;ved=0CAUQjRw&amp;url=http://beatlesnumber9.com/mantra.html&amp;ei=8VcnUu22JOLR0QWHrIDgDQ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es/url?sa=i&amp;rct=j&amp;q=&amp;esrc=s&amp;frm=1&amp;source=images&amp;cd=&amp;cad=rja&amp;docid=RgNyjRJw6WrOlM&amp;tbnid=CPTjCXEN-51gbM:&amp;ved=0CAUQjRw&amp;url=http://www.krishna.com/topic-term/mantras&amp;ei=oFgnUpnbEIOg0wXzyYDQCA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es/url?sa=i&amp;rct=j&amp;q=&amp;esrc=s&amp;frm=1&amp;source=images&amp;cd=&amp;cad=rja&amp;docid=RgNyjRJw6WrOlM&amp;tbnid=CPTjCXEN-51gbM:&amp;ved=0CAUQjRw&amp;url=http://www.krishna.com/topic-term/mantras&amp;ei=oFgnUpnbEIOg0wXzyYDQCA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google.es/url?sa=i&amp;rct=j&amp;q=&amp;esrc=s&amp;frm=1&amp;source=images&amp;cd=&amp;cad=rja&amp;docid=2BYQw5hGSKYZNM&amp;tbnid=8fLFnyhbMY8suM:&amp;ved=0CAUQjRw&amp;url=http://backtogodhead.in/hare-krishna-chant/&amp;ei=t1onUsuYHcSa1AWJqoCwBg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google.es/url?sa=i&amp;rct=j&amp;q=&amp;esrc=s&amp;frm=1&amp;source=images&amp;cd=&amp;cad=rja&amp;docid=7hspMW229r9dIM&amp;tbnid=Ex-wDI5rafJFiM:&amp;ved=0CAUQjRw&amp;url=http://www.jagannathpuri-info.net/hkm/index.php&amp;ei=31wnUofGHurJ0AWUk4Fo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google.es/url?sa=i&amp;rct=j&amp;q=&amp;esrc=s&amp;frm=1&amp;source=images&amp;cd=&amp;cad=rja&amp;docid=7hspMW229r9dIM&amp;tbnid=Ex-wDI5rafJFiM:&amp;ved=0CAUQjRw&amp;url=http://www.jagannathpuri-info.net/hkm/index.php&amp;ei=31wnUofGHurJ0AWUk4Fo&amp;psig=AFQjCNHLrz_wSKGbb1T9-7cwwMLCBX8w3A&amp;ust=1378385261400059" TargetMode="External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es/url?sa=i&amp;rct=j&amp;q=&amp;esrc=s&amp;frm=1&amp;source=images&amp;cd=&amp;cad=rja&amp;docid=zgYUgHXNm5011M&amp;tbnid=Zdmhiz5EGNjjzM:&amp;ved=0CAUQjRw&amp;url=http://www.devavision.org/html/rathayatra-jagannatha-puri.html&amp;ei=64wkUoW5E5L60gXS4YHgCg&amp;bvm=bv.51495398,d.d2k&amp;psig=AFQjCNHyduIuIFNm4eiX36_0qMdq9_Xwmw&amp;ust=137821342562111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hyperlink" Target="http://www.google.es/url?sa=i&amp;rct=j&amp;q=&amp;esrc=s&amp;frm=1&amp;source=images&amp;cd=&amp;cad=rja&amp;docid=TCs9W4WpsAhF0M&amp;tbnid=t9jy5n__amhRqM:&amp;ved=0CAUQjRw&amp;url=http://commons.wikimedia.org/wiki/File:Suna_Vesha_or_Golden_Attire_of_Lord_Shri_Jagannath_of_Puri.jpg&amp;ei=Jo4kUvKiOKit0QWwp4GgAg&amp;bvm=bv.51495398,d.d2k&amp;psig=AFQjCNHyduIuIFNm4eiX36_0qMdq9_Xwmw&amp;ust=137821342562111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es/url?sa=i&amp;rct=j&amp;q=&amp;esrc=s&amp;frm=1&amp;source=images&amp;cd=&amp;cad=rja&amp;docid=0b5oPILCoMOagM&amp;tbnid=E9d41HDMDrQUeM:&amp;ved=0CAUQjRw&amp;url=http://thedivineflute.weebly.com/lord-jagannath.html&amp;ei=c44kUpDsFMWp0QXw_oC4Bw&amp;bvm=bv.51495398,d.d2k&amp;psig=AFQjCNHyduIuIFNm4eiX36_0qMdq9_Xwmw&amp;ust=1378213425621114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es/url?sa=i&amp;rct=j&amp;q=&amp;esrc=s&amp;frm=1&amp;source=images&amp;cd=&amp;cad=rja&amp;docid=0b5oPILCoMOagM&amp;tbnid=E9d41HDMDrQUeM:&amp;ved=0CAUQjRw&amp;url=http://thedivineflute.weebly.com/lord-jagannath.html&amp;ei=c44kUpDsFMWp0QXw_oC4Bw&amp;bvm=bv.51495398,d.d2k&amp;psig=AFQjCNHyduIuIFNm4eiX36_0qMdq9_Xwmw&amp;ust=137821342562111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hyperlink" Target="http://www.google.es/url?sa=i&amp;rct=j&amp;q=&amp;esrc=s&amp;frm=1&amp;source=images&amp;cd=&amp;cad=rja&amp;docid=ACU4AKUlFfeJ9M&amp;tbnid=YkAe0bqxybYOlM:&amp;ved=0CAUQjRw&amp;url=http://fineartamerica.com/featured/chaitanya-mahaprabhu-in-jaganath-puri-vrindavan-das.html&amp;ei=OPQkUoLgF8T70gWShYHgCw&amp;bvm=bv.51495398,d.d2k&amp;psig=AFQjCNHdR9yjGKM8WLOnr6acChl_tB4J5A&amp;ust=1378239844802069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es/url?sa=i&amp;rct=j&amp;q=&amp;esrc=s&amp;frm=1&amp;source=images&amp;cd=&amp;cad=rja&amp;docid=OJYdvbsbxt9Z7M&amp;tbnid=vsLyDUb2hpqNoM:&amp;ved=0CAUQjRw&amp;url=http://janemcloughlin.blogspot.com/2012/03/does-my-bum-look-big-in-this-blog.html&amp;ei=5NIlUrEKqpnRBZScgMgO&amp;bvm=bv.51495398,d.d2k&amp;psig=AFQjCNH8y9OUSCXUHkz418yRovfd0fMj4w&amp;ust=1378296900097164" TargetMode="Externa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493"/>
            <a:ext cx="9143999" cy="686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2053" y="85954"/>
            <a:ext cx="84998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Krishna</a:t>
            </a:r>
          </a:p>
          <a:p>
            <a:pPr algn="ctr"/>
            <a:r>
              <a:rPr lang="es-E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Krishna</a:t>
            </a:r>
          </a:p>
          <a:p>
            <a:pPr algn="ctr"/>
            <a:r>
              <a:rPr lang="es-E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Krishna </a:t>
            </a:r>
            <a:r>
              <a:rPr lang="es-E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Krishna</a:t>
            </a:r>
            <a:endParaRPr lang="es-ES" sz="5400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  <a:p>
            <a:pPr algn="ctr"/>
            <a:r>
              <a:rPr lang="es-E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Hare</a:t>
            </a:r>
          </a:p>
          <a:p>
            <a:pPr algn="ctr"/>
            <a:r>
              <a:rPr lang="es-E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Rama </a:t>
            </a:r>
          </a:p>
          <a:p>
            <a:pPr algn="ctr"/>
            <a:r>
              <a:rPr lang="es-E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Rama</a:t>
            </a:r>
          </a:p>
          <a:p>
            <a:pPr algn="ctr"/>
            <a:r>
              <a:rPr lang="es-E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 Rama Rama </a:t>
            </a:r>
          </a:p>
          <a:p>
            <a:pPr algn="ctr"/>
            <a:r>
              <a:rPr lang="es-E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Hare</a:t>
            </a:r>
            <a:endParaRPr lang="es-ES" sz="6000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  <a:p>
            <a:pPr algn="ctr"/>
            <a:r>
              <a:rPr lang="es-ES" b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0017" y="4365429"/>
            <a:ext cx="7635498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santo nombre de Krishna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está lleno de bienaventuranza trascendental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.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8178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>
            <a:spLocks noChangeArrowheads="1"/>
          </p:cNvSpPr>
          <p:nvPr/>
        </p:nvSpPr>
        <p:spPr bwMode="auto">
          <a:xfrm>
            <a:off x="0" y="1139010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En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Kali-yuga estos metódos son, </a:t>
            </a: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395288" y="2733675"/>
            <a:ext cx="8445500" cy="4016375"/>
            <a:chOff x="0" y="0"/>
            <a:chExt cx="13301" cy="6325"/>
          </a:xfrm>
        </p:grpSpPr>
        <p:sp>
          <p:nvSpPr>
            <p:cNvPr id="60421" name="Text Box 4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60422" name="Text Box 5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         Dvapara-yuga</a:t>
              </a:r>
            </a:p>
          </p:txBody>
        </p:sp>
        <p:pic>
          <p:nvPicPr>
            <p:cNvPr id="604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6" name="Text Box 9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60427" name="Text Box 10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60428" name="Text Box 11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Temple</a:t>
              </a:r>
            </a:p>
          </p:txBody>
        </p:sp>
      </p:grpSp>
      <p:sp>
        <p:nvSpPr>
          <p:cNvPr id="13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5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>
            <a:spLocks noChangeArrowheads="1"/>
          </p:cNvSpPr>
          <p:nvPr/>
        </p:nvSpPr>
        <p:spPr bwMode="auto">
          <a:xfrm>
            <a:off x="0" y="1139010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En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Kali-yuga estos metódos son, 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debido a la posición caída de las </a:t>
            </a:r>
            <a:r>
              <a:rPr lang="es-ES" altLang="zh-CN" sz="2400" i="1">
                <a:solidFill>
                  <a:srgbClr val="008000"/>
                </a:solidFill>
                <a:latin typeface="Bookman Old Style" pitchFamily="18" charset="0"/>
              </a:rPr>
              <a:t>jivas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, no recomendados</a:t>
            </a:r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.</a:t>
            </a:r>
            <a:endParaRPr lang="es-ES" altLang="zh-CN" sz="2400">
              <a:solidFill>
                <a:srgbClr val="008000"/>
              </a:solidFill>
              <a:latin typeface="Bookman Old Style" pitchFamily="18" charset="0"/>
            </a:endParaRP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395288" y="2733675"/>
            <a:ext cx="8445500" cy="4016375"/>
            <a:chOff x="0" y="0"/>
            <a:chExt cx="13301" cy="6325"/>
          </a:xfrm>
        </p:grpSpPr>
        <p:sp>
          <p:nvSpPr>
            <p:cNvPr id="60421" name="Text Box 4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60422" name="Text Box 5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         Dvapara-yuga</a:t>
              </a:r>
            </a:p>
          </p:txBody>
        </p:sp>
        <p:pic>
          <p:nvPicPr>
            <p:cNvPr id="604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6" name="Text Box 9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60427" name="Text Box 10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60428" name="Text Box 11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Temple</a:t>
              </a:r>
            </a:p>
          </p:txBody>
        </p:sp>
      </p:grpSp>
      <p:sp>
        <p:nvSpPr>
          <p:cNvPr id="13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12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>
            <a:spLocks noChangeArrowheads="1"/>
          </p:cNvSpPr>
          <p:nvPr/>
        </p:nvSpPr>
        <p:spPr bwMode="auto">
          <a:xfrm>
            <a:off x="0" y="1139010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En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Kali-yuga estos metódos son, 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debido a la posición caída de las </a:t>
            </a:r>
            <a:r>
              <a:rPr lang="es-ES" altLang="zh-CN" sz="2400" i="1">
                <a:solidFill>
                  <a:srgbClr val="008000"/>
                </a:solidFill>
                <a:latin typeface="Bookman Old Style" pitchFamily="18" charset="0"/>
              </a:rPr>
              <a:t>jivas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, no recomendados.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Quien sigue esos senderos corre el </a:t>
            </a:r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riesgo</a:t>
            </a:r>
            <a:endParaRPr lang="es-ES" altLang="zh-CN" sz="2400">
              <a:solidFill>
                <a:srgbClr val="008000"/>
              </a:solidFill>
              <a:latin typeface="Bookman Old Style" pitchFamily="18" charset="0"/>
            </a:endParaRP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395288" y="2733675"/>
            <a:ext cx="8445500" cy="4016375"/>
            <a:chOff x="0" y="0"/>
            <a:chExt cx="13301" cy="6325"/>
          </a:xfrm>
        </p:grpSpPr>
        <p:sp>
          <p:nvSpPr>
            <p:cNvPr id="60421" name="Text Box 4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60422" name="Text Box 5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         Dvapara-yuga</a:t>
              </a:r>
            </a:p>
          </p:txBody>
        </p:sp>
        <p:pic>
          <p:nvPicPr>
            <p:cNvPr id="604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6" name="Text Box 9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60427" name="Text Box 10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60428" name="Text Box 11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Temple</a:t>
              </a:r>
            </a:p>
          </p:txBody>
        </p:sp>
      </p:grpSp>
      <p:sp>
        <p:nvSpPr>
          <p:cNvPr id="13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4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>
            <a:spLocks noChangeArrowheads="1"/>
          </p:cNvSpPr>
          <p:nvPr/>
        </p:nvSpPr>
        <p:spPr bwMode="auto">
          <a:xfrm>
            <a:off x="0" y="1139010"/>
            <a:ext cx="91439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En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Kali-yuga estos metódos son, 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debido a la posición caída de las </a:t>
            </a:r>
            <a:r>
              <a:rPr lang="es-ES" altLang="zh-CN" sz="2400" i="1">
                <a:solidFill>
                  <a:srgbClr val="008000"/>
                </a:solidFill>
                <a:latin typeface="Bookman Old Style" pitchFamily="18" charset="0"/>
              </a:rPr>
              <a:t>jivas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, no recomendados.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Quien sigue esos senderos corre el riesgo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de desviarse del sendero del </a:t>
            </a:r>
            <a:r>
              <a:rPr lang="es-ES" altLang="zh-CN" sz="2400" i="1">
                <a:solidFill>
                  <a:srgbClr val="008000"/>
                </a:solidFill>
                <a:latin typeface="Bookman Old Style" pitchFamily="18" charset="0"/>
              </a:rPr>
              <a:t>bhakti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.</a:t>
            </a: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395288" y="2733675"/>
            <a:ext cx="8445500" cy="4016375"/>
            <a:chOff x="0" y="0"/>
            <a:chExt cx="13301" cy="6325"/>
          </a:xfrm>
        </p:grpSpPr>
        <p:sp>
          <p:nvSpPr>
            <p:cNvPr id="60421" name="Text Box 4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60422" name="Text Box 5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         Dvapara-yuga</a:t>
              </a:r>
            </a:p>
          </p:txBody>
        </p:sp>
        <p:pic>
          <p:nvPicPr>
            <p:cNvPr id="604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6" name="Text Box 9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60427" name="Text Box 10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60428" name="Text Box 11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Temple</a:t>
              </a:r>
            </a:p>
          </p:txBody>
        </p:sp>
      </p:grpSp>
      <p:sp>
        <p:nvSpPr>
          <p:cNvPr id="13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83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>
            <a:spLocks noChangeArrowheads="1"/>
          </p:cNvSpPr>
          <p:nvPr/>
        </p:nvSpPr>
        <p:spPr bwMode="auto">
          <a:xfrm>
            <a:off x="0" y="112871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Por esa razón, el Señor viene con Su nombre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852736"/>
            <a:ext cx="3273217" cy="387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>
            <a:spLocks noChangeArrowheads="1"/>
          </p:cNvSpPr>
          <p:nvPr/>
        </p:nvSpPr>
        <p:spPr bwMode="auto">
          <a:xfrm>
            <a:off x="0" y="1128713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Por esa razón, el Señor viene con Su nombre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como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sendero principal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es-ES" altLang="zh-CN" sz="200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852736"/>
            <a:ext cx="3273217" cy="387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86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>
            <a:spLocks noChangeArrowheads="1"/>
          </p:cNvSpPr>
          <p:nvPr/>
        </p:nvSpPr>
        <p:spPr bwMode="auto">
          <a:xfrm>
            <a:off x="0" y="1128713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Por esa razón, el Señor viene con Su nombre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como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sendero principal.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Quienquiera que se refugie en el Señor y Sus 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devotos</a:t>
            </a:r>
            <a:endParaRPr lang="es-ES" altLang="zh-CN" sz="200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852736"/>
            <a:ext cx="3273217" cy="387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35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>
            <a:spLocks noChangeArrowheads="1"/>
          </p:cNvSpPr>
          <p:nvPr/>
        </p:nvSpPr>
        <p:spPr bwMode="auto">
          <a:xfrm>
            <a:off x="0" y="1128713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Por esa razón, el Señor viene con Su nombre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como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sendero principal.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Quienquiera que se refugie en el Señor y Sus devotos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y siga el sendero del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bhakti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  <a:endParaRPr lang="es-ES" altLang="zh-CN" sz="200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852736"/>
            <a:ext cx="3273217" cy="387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21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>
            <a:spLocks noChangeArrowheads="1"/>
          </p:cNvSpPr>
          <p:nvPr/>
        </p:nvSpPr>
        <p:spPr bwMode="auto">
          <a:xfrm>
            <a:off x="0" y="1128713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Por esa razón, el Señor viene con Su nombre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como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sendero principal.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Quienquiera que se refugie en el Señor y Sus devotos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y siga el sendero del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bhakti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experimentará el pleno efecto del santo nombre.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852736"/>
            <a:ext cx="3273217" cy="387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61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>
            <a:spLocks noChangeArrowheads="1"/>
          </p:cNvSpPr>
          <p:nvPr/>
        </p:nvSpPr>
        <p:spPr bwMode="auto">
          <a:xfrm>
            <a:off x="252413" y="1123944"/>
            <a:ext cx="871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Mediante el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harinama-sankirtana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500971"/>
            <a:ext cx="3271643" cy="411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0017" y="4437462"/>
            <a:ext cx="7635498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Concede todas la bendiciones espirituales, 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866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>
            <a:spLocks noChangeArrowheads="1"/>
          </p:cNvSpPr>
          <p:nvPr/>
        </p:nvSpPr>
        <p:spPr bwMode="auto">
          <a:xfrm>
            <a:off x="252413" y="1123944"/>
            <a:ext cx="871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Mediante el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harinama-sankirtana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encontrar el tesoro más valioso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500971"/>
            <a:ext cx="3271643" cy="411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74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>
            <a:spLocks noChangeArrowheads="1"/>
          </p:cNvSpPr>
          <p:nvPr/>
        </p:nvSpPr>
        <p:spPr bwMode="auto">
          <a:xfrm>
            <a:off x="252413" y="1123944"/>
            <a:ext cx="8712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Mediante el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harinama-sankirtana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encontrar el tesoro más valioso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 algn="ctr"/>
            <a:r>
              <a:rPr lang="es-ES" altLang="zh-CN" sz="2000" i="1" smtClean="0">
                <a:solidFill>
                  <a:srgbClr val="002060"/>
                </a:solidFill>
                <a:latin typeface="Bookman Old Style" pitchFamily="18" charset="0"/>
              </a:rPr>
              <a:t>krsna-prema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500971"/>
            <a:ext cx="3271643" cy="411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6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>
            <a:spLocks noChangeArrowheads="1"/>
          </p:cNvSpPr>
          <p:nvPr/>
        </p:nvSpPr>
        <p:spPr bwMode="auto">
          <a:xfrm>
            <a:off x="252413" y="1123944"/>
            <a:ext cx="871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Mediante el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harinama-sankirtana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</a:t>
            </a:r>
            <a:endParaRPr lang="es-ES" altLang="zh-CN" sz="200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encontrar el tesoro más valioso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 algn="ctr"/>
            <a:r>
              <a:rPr lang="es-ES" altLang="zh-CN" sz="2000" i="1" smtClean="0">
                <a:solidFill>
                  <a:srgbClr val="002060"/>
                </a:solidFill>
                <a:latin typeface="Bookman Old Style" pitchFamily="18" charset="0"/>
              </a:rPr>
              <a:t>krsna-prema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y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alcanzar la verdadera felicidad.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74" y="2500971"/>
            <a:ext cx="3271643" cy="411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41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>
            <a:spLocks noChangeArrowheads="1"/>
          </p:cNvSpPr>
          <p:nvPr/>
        </p:nvSpPr>
        <p:spPr bwMode="auto">
          <a:xfrm>
            <a:off x="1588" y="1051911"/>
            <a:ext cx="9109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De esta manera, 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trascender</a:t>
            </a:r>
          </a:p>
        </p:txBody>
      </p:sp>
      <p:grpSp>
        <p:nvGrpSpPr>
          <p:cNvPr id="63491" name="Group 3"/>
          <p:cNvGrpSpPr>
            <a:grpSpLocks noChangeAspect="1"/>
          </p:cNvGrpSpPr>
          <p:nvPr/>
        </p:nvGrpSpPr>
        <p:grpSpPr bwMode="auto">
          <a:xfrm>
            <a:off x="754353" y="2348506"/>
            <a:ext cx="6771584" cy="4330692"/>
            <a:chOff x="-385" y="112"/>
            <a:chExt cx="11580" cy="7408"/>
          </a:xfrm>
        </p:grpSpPr>
        <p:pic>
          <p:nvPicPr>
            <p:cNvPr id="634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112"/>
              <a:ext cx="6705" cy="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" y="2651"/>
              <a:ext cx="4885" cy="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1 CuadroTexto"/>
          <p:cNvSpPr txBox="1">
            <a:spLocks noChangeArrowheads="1"/>
          </p:cNvSpPr>
          <p:nvPr/>
        </p:nvSpPr>
        <p:spPr bwMode="auto">
          <a:xfrm>
            <a:off x="4787900" y="6454775"/>
            <a:ext cx="64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/>
              <a:t>♦</a:t>
            </a:r>
          </a:p>
        </p:txBody>
      </p: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>
            <a:spLocks noChangeArrowheads="1"/>
          </p:cNvSpPr>
          <p:nvPr/>
        </p:nvSpPr>
        <p:spPr bwMode="auto">
          <a:xfrm>
            <a:off x="1588" y="1051911"/>
            <a:ext cx="9109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De esta manera, 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trascender</a:t>
            </a: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fácilmente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el mundo 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material</a:t>
            </a:r>
            <a:endParaRPr lang="es-ES" altLang="zh-CN" sz="2000">
              <a:solidFill>
                <a:srgbClr val="002060"/>
              </a:solidFill>
              <a:latin typeface="Bookman Old Style" pitchFamily="18" charset="0"/>
            </a:endParaRPr>
          </a:p>
        </p:txBody>
      </p:sp>
      <p:grpSp>
        <p:nvGrpSpPr>
          <p:cNvPr id="63491" name="Group 3"/>
          <p:cNvGrpSpPr>
            <a:grpSpLocks noChangeAspect="1"/>
          </p:cNvGrpSpPr>
          <p:nvPr/>
        </p:nvGrpSpPr>
        <p:grpSpPr bwMode="auto">
          <a:xfrm>
            <a:off x="754353" y="2348506"/>
            <a:ext cx="6771584" cy="4330692"/>
            <a:chOff x="-385" y="112"/>
            <a:chExt cx="11580" cy="7408"/>
          </a:xfrm>
        </p:grpSpPr>
        <p:pic>
          <p:nvPicPr>
            <p:cNvPr id="634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112"/>
              <a:ext cx="6705" cy="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" y="2651"/>
              <a:ext cx="4885" cy="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1 CuadroTexto"/>
          <p:cNvSpPr txBox="1">
            <a:spLocks noChangeArrowheads="1"/>
          </p:cNvSpPr>
          <p:nvPr/>
        </p:nvSpPr>
        <p:spPr bwMode="auto">
          <a:xfrm>
            <a:off x="4787900" y="6454775"/>
            <a:ext cx="64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/>
              <a:t>♦</a:t>
            </a:r>
          </a:p>
        </p:txBody>
      </p: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08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>
            <a:spLocks noChangeArrowheads="1"/>
          </p:cNvSpPr>
          <p:nvPr/>
        </p:nvSpPr>
        <p:spPr bwMode="auto">
          <a:xfrm>
            <a:off x="1588" y="1051911"/>
            <a:ext cx="9109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De esta manera, 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trascender</a:t>
            </a: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fácilmente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el mundo material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y entrar en la morada trascendental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 algn="ctr"/>
            <a:endParaRPr lang="es-ES" altLang="zh-CN" sz="2000">
              <a:solidFill>
                <a:srgbClr val="002060"/>
              </a:solidFill>
              <a:latin typeface="Bookman Old Style" pitchFamily="18" charset="0"/>
            </a:endParaRPr>
          </a:p>
        </p:txBody>
      </p:sp>
      <p:grpSp>
        <p:nvGrpSpPr>
          <p:cNvPr id="63491" name="Group 3"/>
          <p:cNvGrpSpPr>
            <a:grpSpLocks noChangeAspect="1"/>
          </p:cNvGrpSpPr>
          <p:nvPr/>
        </p:nvGrpSpPr>
        <p:grpSpPr bwMode="auto">
          <a:xfrm>
            <a:off x="754353" y="2348506"/>
            <a:ext cx="6771584" cy="4330692"/>
            <a:chOff x="-385" y="112"/>
            <a:chExt cx="11580" cy="7408"/>
          </a:xfrm>
        </p:grpSpPr>
        <p:pic>
          <p:nvPicPr>
            <p:cNvPr id="634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112"/>
              <a:ext cx="6705" cy="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" y="2651"/>
              <a:ext cx="4885" cy="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1 CuadroTexto"/>
          <p:cNvSpPr txBox="1">
            <a:spLocks noChangeArrowheads="1"/>
          </p:cNvSpPr>
          <p:nvPr/>
        </p:nvSpPr>
        <p:spPr bwMode="auto">
          <a:xfrm>
            <a:off x="4787900" y="6454775"/>
            <a:ext cx="64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/>
              <a:t>♦</a:t>
            </a:r>
          </a:p>
        </p:txBody>
      </p: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16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>
            <a:spLocks noChangeArrowheads="1"/>
          </p:cNvSpPr>
          <p:nvPr/>
        </p:nvSpPr>
        <p:spPr bwMode="auto">
          <a:xfrm>
            <a:off x="1588" y="1051911"/>
            <a:ext cx="9109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De esta manera, la </a:t>
            </a:r>
            <a:r>
              <a:rPr lang="es-ES" altLang="zh-CN" sz="2000" i="1">
                <a:solidFill>
                  <a:srgbClr val="002060"/>
                </a:solidFill>
                <a:latin typeface="Bookman Old Style" pitchFamily="18" charset="0"/>
              </a:rPr>
              <a:t>jiva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 puede 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trascender</a:t>
            </a: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fácilmente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el mundo material</a:t>
            </a:r>
          </a:p>
          <a:p>
            <a:pPr algn="ctr"/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y entrar en la morada trascendental</a:t>
            </a:r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pPr algn="ctr"/>
            <a:r>
              <a:rPr lang="es-ES" altLang="zh-CN" sz="2000" smtClean="0">
                <a:solidFill>
                  <a:srgbClr val="002060"/>
                </a:solidFill>
                <a:latin typeface="Bookman Old Style" pitchFamily="18" charset="0"/>
              </a:rPr>
              <a:t>donde </a:t>
            </a:r>
            <a:r>
              <a:rPr lang="es-ES" altLang="zh-CN" sz="2000">
                <a:solidFill>
                  <a:srgbClr val="002060"/>
                </a:solidFill>
                <a:latin typeface="Bookman Old Style" pitchFamily="18" charset="0"/>
              </a:rPr>
              <a:t>la vida es eterna y bienaventurada.</a:t>
            </a:r>
          </a:p>
        </p:txBody>
      </p:sp>
      <p:grpSp>
        <p:nvGrpSpPr>
          <p:cNvPr id="63491" name="Group 3"/>
          <p:cNvGrpSpPr>
            <a:grpSpLocks noChangeAspect="1"/>
          </p:cNvGrpSpPr>
          <p:nvPr/>
        </p:nvGrpSpPr>
        <p:grpSpPr bwMode="auto">
          <a:xfrm>
            <a:off x="754353" y="2348506"/>
            <a:ext cx="6771584" cy="4330692"/>
            <a:chOff x="-385" y="112"/>
            <a:chExt cx="11580" cy="7408"/>
          </a:xfrm>
        </p:grpSpPr>
        <p:pic>
          <p:nvPicPr>
            <p:cNvPr id="634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112"/>
              <a:ext cx="6705" cy="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" y="2651"/>
              <a:ext cx="4885" cy="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1 CuadroTexto"/>
          <p:cNvSpPr txBox="1">
            <a:spLocks noChangeArrowheads="1"/>
          </p:cNvSpPr>
          <p:nvPr/>
        </p:nvSpPr>
        <p:spPr bwMode="auto">
          <a:xfrm>
            <a:off x="4787900" y="6454775"/>
            <a:ext cx="64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/>
              <a:t>♦</a:t>
            </a:r>
          </a:p>
        </p:txBody>
      </p: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01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4" y="1"/>
            <a:ext cx="91516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2053" y="85954"/>
            <a:ext cx="84998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Hare Krishna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Hare Krishna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Krishna Krishna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Hare Hare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Hare Rama 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Hare Rama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Rama Rama </a:t>
            </a:r>
          </a:p>
          <a:p>
            <a:pPr algn="ctr"/>
            <a:r>
              <a:rPr lang="es-ES" sz="5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Hare Hare</a:t>
            </a:r>
            <a:endParaRPr lang="es-ES" sz="6000" b="1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  <a:p>
            <a:pPr algn="ctr"/>
            <a:r>
              <a:rPr lang="es-ES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38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47913"/>
            <a:ext cx="29146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2"/>
          <p:cNvSpPr>
            <a:spLocks noChangeArrowheads="1"/>
          </p:cNvSpPr>
          <p:nvPr/>
        </p:nvSpPr>
        <p:spPr bwMode="auto">
          <a:xfrm>
            <a:off x="1044575" y="653112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endParaRPr lang="es-ES" altLang="zh-CN" sz="1600" b="1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SzPct val="100000"/>
            </a:pPr>
            <a:r>
              <a:rPr lang="es-ES" altLang="zh-CN" sz="32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altLang="zh-CN" sz="3200" b="1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La aceptación del santo nombre</a:t>
            </a:r>
          </a:p>
        </p:txBody>
      </p:sp>
    </p:spTree>
    <p:extLst>
      <p:ext uri="{BB962C8B-B14F-4D97-AF65-F5344CB8AC3E}">
        <p14:creationId xmlns:p14="http://schemas.microsoft.com/office/powerpoint/2010/main" val="541626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7586" name="Text Box 2"/>
          <p:cNvSpPr>
            <a:spLocks noChangeArrowheads="1"/>
          </p:cNvSpPr>
          <p:nvPr/>
        </p:nvSpPr>
        <p:spPr bwMode="auto">
          <a:xfrm>
            <a:off x="105954" y="259548"/>
            <a:ext cx="9038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Señor encargó a Haridasa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Thakura</a:t>
            </a:r>
            <a:endParaRPr lang="es-ES" altLang="zh-CN" sz="240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1" y="2261604"/>
            <a:ext cx="2734810" cy="38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8901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0017" y="4437462"/>
            <a:ext cx="7635498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Concede todas la bendiciones espirituales, pues es Krishna mismo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,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853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7586" name="Text Box 2"/>
          <p:cNvSpPr>
            <a:spLocks noChangeArrowheads="1"/>
          </p:cNvSpPr>
          <p:nvPr/>
        </p:nvSpPr>
        <p:spPr bwMode="auto">
          <a:xfrm>
            <a:off x="105954" y="259548"/>
            <a:ext cx="90380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Señor encargó a Haridasa Thakura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la propagación de las glorias del santo nombre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.</a:t>
            </a:r>
            <a:endParaRPr lang="es-ES" altLang="zh-CN" sz="240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1" y="2261604"/>
            <a:ext cx="2734810" cy="38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7322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7586" name="Text Box 2"/>
          <p:cNvSpPr>
            <a:spLocks noChangeArrowheads="1"/>
          </p:cNvSpPr>
          <p:nvPr/>
        </p:nvSpPr>
        <p:spPr bwMode="auto">
          <a:xfrm>
            <a:off x="105954" y="259548"/>
            <a:ext cx="90380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Señor encargó a Haridasa Thakura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la propagación de las glorias del santo nombre.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De esta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forma demostró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1" y="2261604"/>
            <a:ext cx="2734810" cy="38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6537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7586" name="Text Box 2"/>
          <p:cNvSpPr>
            <a:spLocks noChangeArrowheads="1"/>
          </p:cNvSpPr>
          <p:nvPr/>
        </p:nvSpPr>
        <p:spPr bwMode="auto">
          <a:xfrm>
            <a:off x="105954" y="259548"/>
            <a:ext cx="90380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Señor encargó a Haridasa Thakura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la propagación de las glorias del santo nombre.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De esta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forma demostró</a:t>
            </a:r>
          </a:p>
          <a:p>
            <a:pPr algn="ctr">
              <a:buSzPct val="100000"/>
            </a:pP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que </a:t>
            </a: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desarrollo de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amor por Krishna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1" y="2261604"/>
            <a:ext cx="2734810" cy="38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142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7586" name="Text Box 2"/>
          <p:cNvSpPr>
            <a:spLocks noChangeArrowheads="1"/>
          </p:cNvSpPr>
          <p:nvPr/>
        </p:nvSpPr>
        <p:spPr bwMode="auto">
          <a:xfrm>
            <a:off x="105954" y="259548"/>
            <a:ext cx="9038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Señor encargó a Haridasa Thakura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la propagación de las glorias del santo nombre.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De esta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forma demostró</a:t>
            </a:r>
          </a:p>
          <a:p>
            <a:pPr algn="ctr">
              <a:buSzPct val="100000"/>
            </a:pP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que </a:t>
            </a: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desarrollo de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amor por Krishna</a:t>
            </a:r>
          </a:p>
          <a:p>
            <a:pPr algn="ctr">
              <a:buSzPct val="100000"/>
            </a:pP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no depende de nacimiento, riquezas o educación.</a:t>
            </a:r>
            <a:r>
              <a:rPr lang="es-ES" altLang="zh-CN" sz="22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endParaRPr lang="es-ES" altLang="zh-CN" sz="220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1" y="2261604"/>
            <a:ext cx="2734810" cy="38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851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-28584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7586" name="Text Box 2"/>
          <p:cNvSpPr>
            <a:spLocks noChangeArrowheads="1"/>
          </p:cNvSpPr>
          <p:nvPr/>
        </p:nvSpPr>
        <p:spPr bwMode="auto">
          <a:xfrm>
            <a:off x="105954" y="259548"/>
            <a:ext cx="9038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Señor encargó a Haridasa Thakura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la propagación de las glorias del santo nombre.</a:t>
            </a:r>
          </a:p>
          <a:p>
            <a:pPr algn="ctr">
              <a:buSzPct val="100000"/>
            </a:pP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De esta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forma demostró</a:t>
            </a:r>
          </a:p>
          <a:p>
            <a:pPr algn="ctr">
              <a:buSzPct val="100000"/>
            </a:pP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que </a:t>
            </a:r>
            <a:r>
              <a:rPr lang="es-ES" altLang="zh-CN" sz="240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el desarrollo de </a:t>
            </a: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amor por Krishna</a:t>
            </a:r>
          </a:p>
          <a:p>
            <a:pPr algn="ctr">
              <a:buSzPct val="100000"/>
            </a:pPr>
            <a:r>
              <a:rPr lang="es-ES" altLang="zh-CN" sz="24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no depende de nacimiento, riquezas o educación.</a:t>
            </a:r>
            <a:r>
              <a:rPr lang="es-ES" altLang="zh-CN" sz="220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endParaRPr lang="es-ES" altLang="zh-CN" sz="220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1" y="2261604"/>
            <a:ext cx="2734810" cy="38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>
            <a:spLocks noChangeArrowheads="1"/>
          </p:cNvSpPr>
          <p:nvPr/>
        </p:nvSpPr>
        <p:spPr bwMode="auto">
          <a:xfrm>
            <a:off x="1" y="6137275"/>
            <a:ext cx="91439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800" b="1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Sraddha es la única </a:t>
            </a:r>
            <a:r>
              <a:rPr lang="es-ES" altLang="zh-CN" sz="2800" b="1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condición.</a:t>
            </a:r>
            <a:endParaRPr lang="es-ES" altLang="zh-CN" sz="200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3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16937" y="-28584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8610" name="Text Box 2"/>
          <p:cNvSpPr>
            <a:spLocks noChangeArrowheads="1"/>
          </p:cNvSpPr>
          <p:nvPr/>
        </p:nvSpPr>
        <p:spPr bwMode="auto">
          <a:xfrm>
            <a:off x="-26988" y="187515"/>
            <a:ext cx="913606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ScaCheltenham" pitchFamily="2" charset="0"/>
                <a:sym typeface="ScaHelvetica" pitchFamily="2" charset="0"/>
              </a:rPr>
              <a:t>’çraddhä’-çabde—viçväsa kahe sudåòha niçcaya</a:t>
            </a:r>
          </a:p>
          <a:p>
            <a:pPr algn="ctr">
              <a:buSzPct val="100000"/>
            </a:pPr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ScaCheltenham" pitchFamily="2" charset="0"/>
                <a:sym typeface="ScaHelvetica" pitchFamily="2" charset="0"/>
              </a:rPr>
              <a:t>kåñëe bhakti kaile sarva-karma kåta haya</a:t>
            </a:r>
          </a:p>
          <a:p>
            <a:pPr algn="ctr">
              <a:buSzPct val="100000"/>
            </a:pPr>
            <a:endParaRPr lang="es-ES" altLang="zh-CN" sz="2400" b="1">
              <a:solidFill>
                <a:schemeClr val="accent2">
                  <a:lumMod val="75000"/>
                </a:schemeClr>
              </a:solidFill>
              <a:latin typeface="ScaCheltenham" pitchFamily="2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195977"/>
            <a:ext cx="242252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>
            <a:spLocks noChangeArrowheads="1"/>
          </p:cNvSpPr>
          <p:nvPr/>
        </p:nvSpPr>
        <p:spPr bwMode="auto">
          <a:xfrm>
            <a:off x="15875" y="4649637"/>
            <a:ext cx="91090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ScaHelvetica" pitchFamily="2" charset="0"/>
              </a:rPr>
              <a:t>S</a:t>
            </a:r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raddha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 es una fe confiada y </a:t>
            </a:r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firme en 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que</a:t>
            </a:r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,</a:t>
            </a:r>
          </a:p>
          <a:p>
            <a:pPr algn="ctr"/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por 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ofrecer servicio amoroso trascendental a Krishna, </a:t>
            </a:r>
            <a:endParaRPr lang="es-ES" altLang="zh-CN" sz="260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16937" y="-28584"/>
            <a:ext cx="9144000" cy="6858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68610" name="Text Box 2"/>
          <p:cNvSpPr>
            <a:spLocks noChangeArrowheads="1"/>
          </p:cNvSpPr>
          <p:nvPr/>
        </p:nvSpPr>
        <p:spPr bwMode="auto">
          <a:xfrm>
            <a:off x="-26988" y="187515"/>
            <a:ext cx="913606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ScaCheltenham" pitchFamily="2" charset="0"/>
                <a:sym typeface="ScaHelvetica" pitchFamily="2" charset="0"/>
              </a:rPr>
              <a:t>’çraddhä’-çabde—viçväsa kahe sudåòha niçcaya</a:t>
            </a:r>
          </a:p>
          <a:p>
            <a:pPr algn="ctr">
              <a:buSzPct val="100000"/>
            </a:pPr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ScaCheltenham" pitchFamily="2" charset="0"/>
                <a:sym typeface="ScaHelvetica" pitchFamily="2" charset="0"/>
              </a:rPr>
              <a:t>kåñëe bhakti kaile sarva-karma kåta haya</a:t>
            </a:r>
          </a:p>
          <a:p>
            <a:pPr algn="ctr">
              <a:buSzPct val="100000"/>
            </a:pPr>
            <a:endParaRPr lang="es-ES" altLang="zh-CN" sz="2400" b="1">
              <a:solidFill>
                <a:schemeClr val="accent2">
                  <a:lumMod val="75000"/>
                </a:schemeClr>
              </a:solidFill>
              <a:latin typeface="ScaCheltenham" pitchFamily="2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195977"/>
            <a:ext cx="242252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>
            <a:spLocks noChangeArrowheads="1"/>
          </p:cNvSpPr>
          <p:nvPr/>
        </p:nvSpPr>
        <p:spPr bwMode="auto">
          <a:xfrm>
            <a:off x="15875" y="4649637"/>
            <a:ext cx="910907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ScaHelvetica" pitchFamily="2" charset="0"/>
              </a:rPr>
              <a:t>S</a:t>
            </a:r>
            <a:r>
              <a:rPr lang="es-ES" altLang="zh-CN" sz="2600" i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raddha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 es una fe confiada y </a:t>
            </a:r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firme en 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que</a:t>
            </a:r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,</a:t>
            </a:r>
          </a:p>
          <a:p>
            <a:pPr algn="ctr"/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por 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ofrecer servicio amoroso trascendental a Krishna, </a:t>
            </a:r>
            <a:endParaRPr lang="es-ES" altLang="zh-CN" sz="260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  <a:sym typeface="Arial Narrow" pitchFamily="34" charset="0"/>
            </a:endParaRPr>
          </a:p>
          <a:p>
            <a:pPr algn="ctr"/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se 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cumple al mismo tiempo con todas las actividades complementarias</a:t>
            </a:r>
            <a:r>
              <a:rPr lang="es-ES" altLang="zh-CN" sz="260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. </a:t>
            </a:r>
            <a:r>
              <a:rPr lang="es-ES" altLang="zh-CN" sz="260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sym typeface="Arial Narrow" pitchFamily="34" charset="0"/>
              </a:rPr>
              <a:t>Esa fe es favorable para el desempeño de servicio devocional.</a:t>
            </a:r>
            <a:endParaRPr lang="es-ES" altLang="zh-CN" sz="260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44575" y="3645105"/>
            <a:ext cx="71278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s-ES" altLang="zh-CN" sz="36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 BERKLEY" charset="0"/>
              </a:rPr>
              <a:t>nama-cintamani krsna</a:t>
            </a:r>
          </a:p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s-ES" altLang="zh-CN" sz="36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 BERKLEY" charset="0"/>
              </a:rPr>
              <a:t>caitanya-rasa-vigrahah</a:t>
            </a:r>
          </a:p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s-ES" altLang="zh-CN" sz="36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 BERKLEY" charset="0"/>
              </a:rPr>
              <a:t>purnam suddho nitya-mukto</a:t>
            </a:r>
          </a:p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s-ES" altLang="zh-CN" sz="36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 BERKLEY" charset="0"/>
              </a:rPr>
              <a:t> </a:t>
            </a:r>
            <a:r>
              <a:rPr lang="es-ES" altLang="zh-CN" sz="36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</a:rPr>
              <a:t>’</a:t>
            </a:r>
            <a:r>
              <a:rPr lang="es-ES" altLang="zh-CN" sz="36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 BERKLEY" charset="0"/>
              </a:rPr>
              <a:t>bhinnatvan nama-naminoh</a:t>
            </a:r>
            <a:endParaRPr lang="es-ES" altLang="zh-CN" sz="2400" smtClean="0">
              <a:latin typeface="Bookman Old Style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7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0800" y="3333949"/>
            <a:ext cx="9036050" cy="34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 la existencia espiritual</a:t>
            </a:r>
          </a:p>
        </p:txBody>
      </p:sp>
    </p:spTree>
    <p:extLst>
      <p:ext uri="{BB962C8B-B14F-4D97-AF65-F5344CB8AC3E}">
        <p14:creationId xmlns:p14="http://schemas.microsoft.com/office/powerpoint/2010/main" val="4165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0800" y="3333949"/>
            <a:ext cx="9036050" cy="34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 la existencia espiritual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no existe ninguna diferencia</a:t>
            </a:r>
          </a:p>
        </p:txBody>
      </p:sp>
    </p:spTree>
    <p:extLst>
      <p:ext uri="{BB962C8B-B14F-4D97-AF65-F5344CB8AC3E}">
        <p14:creationId xmlns:p14="http://schemas.microsoft.com/office/powerpoint/2010/main" val="23418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0017" y="4437462"/>
            <a:ext cx="7635498" cy="209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Concede todas la bendiciones espirituales, pues es Krishna mismo,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receptáculo de todo placer.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5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0800" y="3333949"/>
            <a:ext cx="9036050" cy="34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 la existencia espiritual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no existe ninguna diferencia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entre la persona,</a:t>
            </a:r>
          </a:p>
        </p:txBody>
      </p:sp>
    </p:spTree>
    <p:extLst>
      <p:ext uri="{BB962C8B-B14F-4D97-AF65-F5344CB8AC3E}">
        <p14:creationId xmlns:p14="http://schemas.microsoft.com/office/powerpoint/2010/main" val="18525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0800" y="3333949"/>
            <a:ext cx="9036050" cy="34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 la existencia espiritual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no existe ninguna diferencia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entre la persona,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su nombre, su forma,</a:t>
            </a:r>
          </a:p>
        </p:txBody>
      </p:sp>
    </p:spTree>
    <p:extLst>
      <p:ext uri="{BB962C8B-B14F-4D97-AF65-F5344CB8AC3E}">
        <p14:creationId xmlns:p14="http://schemas.microsoft.com/office/powerpoint/2010/main" val="41742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0800" y="3333949"/>
            <a:ext cx="9036050" cy="340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 la existencia espiritual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no existe ninguna diferencia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entre la persona,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su nombre, su forma,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sus cualidades y sus actividades.</a:t>
            </a:r>
            <a:endParaRPr lang="es-ES" altLang="zh-CN" smtClean="0">
              <a:latin typeface="Bookman Old Style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7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925" y="3143259"/>
            <a:ext cx="9036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 estos cuatro elementos,</a:t>
            </a:r>
          </a:p>
        </p:txBody>
      </p:sp>
    </p:spTree>
    <p:extLst>
      <p:ext uri="{BB962C8B-B14F-4D97-AF65-F5344CB8AC3E}">
        <p14:creationId xmlns:p14="http://schemas.microsoft.com/office/powerpoint/2010/main" val="19919815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925" y="3143259"/>
            <a:ext cx="9036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 estos cuatro elementos,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que nos ayudan a conocer a Krishna,</a:t>
            </a:r>
          </a:p>
        </p:txBody>
      </p:sp>
    </p:spTree>
    <p:extLst>
      <p:ext uri="{BB962C8B-B14F-4D97-AF65-F5344CB8AC3E}">
        <p14:creationId xmlns:p14="http://schemas.microsoft.com/office/powerpoint/2010/main" val="10566859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925" y="3143259"/>
            <a:ext cx="9036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 estos cuatro elementos,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que nos ayudan a conocer a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el santo nombre es el elemento principal,</a:t>
            </a:r>
          </a:p>
        </p:txBody>
      </p:sp>
    </p:spTree>
    <p:extLst>
      <p:ext uri="{BB962C8B-B14F-4D97-AF65-F5344CB8AC3E}">
        <p14:creationId xmlns:p14="http://schemas.microsoft.com/office/powerpoint/2010/main" val="30135152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925" y="3143259"/>
            <a:ext cx="9036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 estos cuatro elementos,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que nos ayudan a conocer a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el santo nombre es el elemento principal,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porque mediante el nombre de Krishna</a:t>
            </a:r>
          </a:p>
        </p:txBody>
      </p:sp>
    </p:spTree>
    <p:extLst>
      <p:ext uri="{BB962C8B-B14F-4D97-AF65-F5344CB8AC3E}">
        <p14:creationId xmlns:p14="http://schemas.microsoft.com/office/powerpoint/2010/main" val="12319112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925" y="3143259"/>
            <a:ext cx="9036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 estos cuatro elementos,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que nos ayudan a conocer a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el santo nombre es el elemento principal,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porque mediante el nombre de Krishna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podemos conocer, en plenitud, a todos los</a:t>
            </a:r>
          </a:p>
        </p:txBody>
      </p:sp>
    </p:spTree>
    <p:extLst>
      <p:ext uri="{BB962C8B-B14F-4D97-AF65-F5344CB8AC3E}">
        <p14:creationId xmlns:p14="http://schemas.microsoft.com/office/powerpoint/2010/main" val="26581096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4925" y="3143259"/>
            <a:ext cx="9036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 estos cuatro elementos,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que nos ayudan a conocer a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el santo nombre es el elemento principal,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porque mediante el nombre de Krishna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300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podemos conocer, en plenitud, a todos los demás atributos y opulencias del Señor.</a:t>
            </a:r>
          </a:p>
        </p:txBody>
      </p:sp>
    </p:spTree>
    <p:extLst>
      <p:ext uri="{BB962C8B-B14F-4D97-AF65-F5344CB8AC3E}">
        <p14:creationId xmlns:p14="http://schemas.microsoft.com/office/powerpoint/2010/main" val="12265889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975" y="3573066"/>
            <a:ext cx="9036050" cy="225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Aquel que acepta el santo nombre</a:t>
            </a:r>
          </a:p>
        </p:txBody>
      </p:sp>
    </p:spTree>
    <p:extLst>
      <p:ext uri="{BB962C8B-B14F-4D97-AF65-F5344CB8AC3E}">
        <p14:creationId xmlns:p14="http://schemas.microsoft.com/office/powerpoint/2010/main" val="25941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nombre de Krishna es completo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,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9679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975" y="3573066"/>
            <a:ext cx="9036050" cy="225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Aquel que acepta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con fe firme e intención pura</a:t>
            </a:r>
          </a:p>
        </p:txBody>
      </p:sp>
    </p:spTree>
    <p:extLst>
      <p:ext uri="{BB962C8B-B14F-4D97-AF65-F5344CB8AC3E}">
        <p14:creationId xmlns:p14="http://schemas.microsoft.com/office/powerpoint/2010/main" val="12613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3975" y="3573066"/>
            <a:ext cx="9036050" cy="225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Aquel que acepta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con fe firme e intención pura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se considera un vaisnava puro.</a:t>
            </a:r>
          </a:p>
        </p:txBody>
      </p:sp>
    </p:spTree>
    <p:extLst>
      <p:ext uri="{BB962C8B-B14F-4D97-AF65-F5344CB8AC3E}">
        <p14:creationId xmlns:p14="http://schemas.microsoft.com/office/powerpoint/2010/main" val="20324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4029" y="3550048"/>
            <a:ext cx="9036050" cy="218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Aquel que acepta el santo nombre 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4029" y="3550048"/>
            <a:ext cx="9036050" cy="218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Aquel que acepta el santo nombre 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con la impureza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4029" y="3550048"/>
            <a:ext cx="9036050" cy="218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Aquel que acepta el santo nombre 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con la impureza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es un semi-vaisnava.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29481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" y="1772241"/>
            <a:ext cx="3887786" cy="2160588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«Abhasa» significa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«luz ténue» o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«imagen indirecta».</a:t>
            </a:r>
            <a:endParaRPr lang="es-ES" altLang="zh-CN" smtClean="0">
              <a:solidFill>
                <a:schemeClr val="accent1">
                  <a:lumMod val="40000"/>
                  <a:lumOff val="60000"/>
                </a:schemeClr>
              </a:solidFill>
              <a:ea typeface="SimSun" pitchFamily="2" charset="-122"/>
            </a:endParaRPr>
          </a:p>
        </p:txBody>
      </p:sp>
      <p:pic>
        <p:nvPicPr>
          <p:cNvPr id="156674" name="Picture 2" descr="http://ilovekadampabuddhism.files.wordpress.com/2011/06/sun-reflected-in-water.jpg?w=61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15" y="3812985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Lack of sun may dim depressed people's thin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120775"/>
            <a:ext cx="3800475" cy="2514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29481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211834" y="4161441"/>
            <a:ext cx="5008365" cy="21605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altLang="zh-CN" sz="3500" b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Namabhasa </a:t>
            </a: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significa</a:t>
            </a:r>
          </a:p>
          <a:p>
            <a:pPr marL="0" indent="0" algn="ctr" eaLnBrk="1" hangingPunct="1">
              <a:buNone/>
            </a:pP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«</a:t>
            </a:r>
            <a:r>
              <a:rPr lang="es-ES" altLang="zh-CN" sz="3500" b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un </a:t>
            </a: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vislumbre» o</a:t>
            </a:r>
            <a:endParaRPr lang="es-ES" altLang="zh-CN" sz="3500" b="1">
              <a:solidFill>
                <a:schemeClr val="accent1">
                  <a:lumMod val="40000"/>
                  <a:lumOff val="60000"/>
                </a:schemeClr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  <a:p>
            <a:pPr marL="0" indent="0" algn="ctr" eaLnBrk="1" hangingPunct="1">
              <a:buNone/>
            </a:pPr>
            <a:r>
              <a:rPr lang="es-ES" altLang="zh-CN" sz="3500" b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«reflejo </a:t>
            </a:r>
            <a:r>
              <a:rPr lang="es-ES" altLang="zh-CN" sz="3500" b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del santo nombre».</a:t>
            </a:r>
          </a:p>
        </p:txBody>
      </p:sp>
      <p:pic>
        <p:nvPicPr>
          <p:cNvPr id="156674" name="Picture 2" descr="http://ilovekadampabuddhism.files.wordpress.com/2011/06/sun-reflected-in-water.jpg?w=61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03" y="3812985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Lack of sun may dim depressed people's thin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120775"/>
            <a:ext cx="3800475" cy="2514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55563" y="3215292"/>
            <a:ext cx="92535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Para eliminar la impureza de namabhasa,</a:t>
            </a:r>
          </a:p>
        </p:txBody>
      </p:sp>
    </p:spTree>
    <p:extLst>
      <p:ext uri="{BB962C8B-B14F-4D97-AF65-F5344CB8AC3E}">
        <p14:creationId xmlns:p14="http://schemas.microsoft.com/office/powerpoint/2010/main" val="8477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55563" y="3215292"/>
            <a:ext cx="92535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Para eliminar la impureza de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debemos recibir la misericordia de Krishna,</a:t>
            </a:r>
          </a:p>
        </p:txBody>
      </p:sp>
    </p:spTree>
    <p:extLst>
      <p:ext uri="{BB962C8B-B14F-4D97-AF65-F5344CB8AC3E}">
        <p14:creationId xmlns:p14="http://schemas.microsoft.com/office/powerpoint/2010/main" val="29349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55563" y="3215292"/>
            <a:ext cx="92535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Para eliminar la impureza de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debemos recibir la misericordia de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refugiarnos en un guru genuino</a:t>
            </a:r>
          </a:p>
        </p:txBody>
      </p:sp>
    </p:spTree>
    <p:extLst>
      <p:ext uri="{BB962C8B-B14F-4D97-AF65-F5344CB8AC3E}">
        <p14:creationId xmlns:p14="http://schemas.microsoft.com/office/powerpoint/2010/main" val="22428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nombre de Krishna es completo,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 y es la forma de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todos los rasas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trascendentales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.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9080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55563" y="3215292"/>
            <a:ext cx="92535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Para eliminar la impureza de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debemos recibir la misericordia de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refugiarnos en un guru genuino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y ofrecerle servicio con esmero.</a:t>
            </a:r>
          </a:p>
        </p:txBody>
      </p:sp>
    </p:spTree>
    <p:extLst>
      <p:ext uri="{BB962C8B-B14F-4D97-AF65-F5344CB8AC3E}">
        <p14:creationId xmlns:p14="http://schemas.microsoft.com/office/powerpoint/2010/main" val="14147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55563" y="3215292"/>
            <a:ext cx="92535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Para eliminar la impureza de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debemos recibir la misericordia de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refugiarnos en un guru genuino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y ofrecerle servicio con esmero.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Entonces, el guru dará instrucciones acerca</a:t>
            </a:r>
            <a:endParaRPr lang="es-ES" altLang="zh-CN" sz="2800" smtClean="0">
              <a:latin typeface="Bookman Old Style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91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4925" y="2852738"/>
            <a:ext cx="9036050" cy="374332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A pesar de que el santo nombre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viene al mundo material,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permanece puro y eterno.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El harinama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es la personificación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3500" b="1" smtClean="0">
                <a:solidFill>
                  <a:srgbClr val="1F02B0"/>
                </a:solidFill>
                <a:latin typeface="Arial Narrow" pitchFamily="34" charset="0"/>
                <a:ea typeface="SimSun" pitchFamily="2" charset="-122"/>
                <a:sym typeface="Arial Narrow" pitchFamily="34" charset="0"/>
              </a:rPr>
              <a:t>de la dulzura suprema</a:t>
            </a:r>
            <a:r>
              <a:rPr lang="es-ES" altLang="zh-CN" sz="3500" b="1" smtClean="0">
                <a:solidFill>
                  <a:srgbClr val="1F02B0"/>
                </a:solidFill>
                <a:latin typeface="Sanskrit-Palatino" pitchFamily="2" charset="0"/>
                <a:ea typeface="SimSun" pitchFamily="2" charset="-122"/>
                <a:sym typeface="Sanskrit-Palatino" pitchFamily="2" charset="0"/>
              </a:rPr>
              <a:t>.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s-ES" altLang="zh-CN" sz="3500" b="1" smtClean="0">
              <a:solidFill>
                <a:srgbClr val="1F02B0"/>
              </a:solidFill>
              <a:latin typeface="Arial Narrow" pitchFamily="34" charset="0"/>
              <a:ea typeface="SimSun" pitchFamily="2" charset="-122"/>
              <a:sym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331581"/>
            <a:ext cx="3721697" cy="2791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55563" y="3215292"/>
            <a:ext cx="92535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5pPr>
            <a:lvl6pPr marL="25146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6pPr>
            <a:lvl7pPr marL="29718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7pPr>
            <a:lvl8pPr marL="34290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8pPr>
            <a:lvl9pPr marL="3886200" indent="-228600" algn="l" defTabSz="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  <a:sym typeface="Arial" pitchFamily="34" charset="0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Para eliminar la impureza de namabhasa,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debemos recibir la misericordia de Krishna,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refugiarnos en un guru genuino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y ofrecerle servicio con esmero.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mtClean="0">
                <a:solidFill>
                  <a:srgbClr val="1F02B0"/>
                </a:solidFill>
                <a:latin typeface="Bookman Old Style" pitchFamily="18" charset="0"/>
                <a:ea typeface="SimSun" pitchFamily="2" charset="-122"/>
                <a:sym typeface="Arial Narrow" pitchFamily="34" charset="0"/>
              </a:rPr>
              <a:t>Entonces, el guru dará instrucciones acerca de cómo llevar una vida espiritual eficaz. </a:t>
            </a:r>
            <a:endParaRPr lang="es-ES" altLang="zh-CN" sz="2800" smtClean="0">
              <a:latin typeface="Bookman Old Style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4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82101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Rectangle 5"/>
          <p:cNvSpPr txBox="1">
            <a:spLocks noChangeArrowheads="1"/>
          </p:cNvSpPr>
          <p:nvPr/>
        </p:nvSpPr>
        <p:spPr bwMode="auto">
          <a:xfrm>
            <a:off x="106361" y="4684713"/>
            <a:ext cx="906145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Sea como sea,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debemos aceptar el </a:t>
            </a: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santo nombre</a:t>
            </a: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24330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82101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Rectangle 5"/>
          <p:cNvSpPr txBox="1">
            <a:spLocks noChangeArrowheads="1"/>
          </p:cNvSpPr>
          <p:nvPr/>
        </p:nvSpPr>
        <p:spPr bwMode="auto">
          <a:xfrm>
            <a:off x="106361" y="4684713"/>
            <a:ext cx="906145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Sea como sea,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debemos aceptar el </a:t>
            </a: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santo nombre</a:t>
            </a: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porque en el mundo </a:t>
            </a: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material, especialmente en Kali-yuga,</a:t>
            </a:r>
          </a:p>
        </p:txBody>
      </p:sp>
    </p:spTree>
    <p:extLst>
      <p:ext uri="{BB962C8B-B14F-4D97-AF65-F5344CB8AC3E}">
        <p14:creationId xmlns:p14="http://schemas.microsoft.com/office/powerpoint/2010/main" val="3636836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82101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Rectangle 5"/>
          <p:cNvSpPr txBox="1">
            <a:spLocks noChangeArrowheads="1"/>
          </p:cNvSpPr>
          <p:nvPr/>
        </p:nvSpPr>
        <p:spPr bwMode="auto">
          <a:xfrm>
            <a:off x="106361" y="4684713"/>
            <a:ext cx="9061451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 defTabSz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Sea como sea,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debemos aceptar el </a:t>
            </a: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santo nombre</a:t>
            </a: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porque en el mundo </a:t>
            </a: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material, especialmente en Kali-yuga,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no hay alternativa, no </a:t>
            </a:r>
            <a:r>
              <a:rPr lang="es-ES" altLang="zh-CN" sz="2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hay nada comparable </a:t>
            </a: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al nombre de Krishna</a:t>
            </a:r>
            <a:r>
              <a:rPr lang="es-ES" altLang="zh-CN" sz="24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.</a:t>
            </a:r>
            <a:endParaRPr lang="es-ES" altLang="zh-CN" sz="2400" b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662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821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309030" y="5232409"/>
            <a:ext cx="6584950" cy="1654175"/>
          </a:xfrm>
        </p:spPr>
        <p:txBody>
          <a:bodyPr/>
          <a:lstStyle/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Es la joya más valiosa</a:t>
            </a:r>
          </a:p>
        </p:txBody>
      </p:sp>
    </p:spTree>
    <p:extLst>
      <p:ext uri="{BB962C8B-B14F-4D97-AF65-F5344CB8AC3E}">
        <p14:creationId xmlns:p14="http://schemas.microsoft.com/office/powerpoint/2010/main" val="2112197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821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309030" y="5232409"/>
            <a:ext cx="6584950" cy="1654175"/>
          </a:xfrm>
        </p:spPr>
        <p:txBody>
          <a:bodyPr/>
          <a:lstStyle/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Es la joya más valiosa</a:t>
            </a:r>
          </a:p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 en la cámara del tesoro de Krishna,</a:t>
            </a:r>
          </a:p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.</a:t>
            </a:r>
            <a:r>
              <a:rPr lang="es-ES" altLang="zh-CN" sz="2600" b="1" smtClean="0">
                <a:solidFill>
                  <a:schemeClr val="accent3"/>
                </a:solidFill>
                <a:latin typeface="Arial Narrow" pitchFamily="34" charset="0"/>
                <a:sym typeface="Arial Narrow" pitchFamily="34" charset="0"/>
              </a:rPr>
              <a:t> </a:t>
            </a:r>
            <a:endParaRPr lang="es-ES" altLang="zh-CN" sz="2600" smtClean="0">
              <a:solidFill>
                <a:schemeClr val="accent3"/>
              </a:solidFill>
            </a:endParaRPr>
          </a:p>
          <a:p>
            <a:pPr marL="0" indent="0" algn="ctr" eaLnBrk="1" hangingPunct="1">
              <a:buFont typeface="Arial" pitchFamily="34" charset="0"/>
              <a:buNone/>
              <a:defRPr/>
            </a:pPr>
            <a:endParaRPr lang="es-ES" altLang="zh-CN" sz="3100" b="1" smtClean="0">
              <a:solidFill>
                <a:schemeClr val="accent3"/>
              </a:solidFill>
              <a:latin typeface="Arial Narrow" pitchFamily="34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070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821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309030" y="5232409"/>
            <a:ext cx="6584950" cy="1654175"/>
          </a:xfrm>
        </p:spPr>
        <p:txBody>
          <a:bodyPr/>
          <a:lstStyle/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Es la joya más valiosa</a:t>
            </a:r>
          </a:p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 en la cámara del tesoro de Krishna,</a:t>
            </a:r>
          </a:p>
          <a:p>
            <a:pPr marL="0" indent="0" algn="r" eaLnBrk="1" hangingPunct="1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s-ES" altLang="zh-CN" sz="26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Arial Narrow" pitchFamily="34" charset="0"/>
              </a:rPr>
              <a:t>ya que contiene la morada espiritual en plenitud.</a:t>
            </a:r>
            <a:r>
              <a:rPr lang="es-ES" altLang="zh-CN" sz="2600" b="1" smtClean="0">
                <a:solidFill>
                  <a:schemeClr val="accent3"/>
                </a:solidFill>
                <a:latin typeface="Arial Narrow" pitchFamily="34" charset="0"/>
                <a:sym typeface="Arial Narrow" pitchFamily="34" charset="0"/>
              </a:rPr>
              <a:t> </a:t>
            </a:r>
            <a:endParaRPr lang="es-ES" altLang="zh-CN" sz="2600" smtClean="0">
              <a:solidFill>
                <a:schemeClr val="accent3"/>
              </a:solidFill>
            </a:endParaRPr>
          </a:p>
          <a:p>
            <a:pPr marL="0" indent="0" algn="ctr" eaLnBrk="1" hangingPunct="1">
              <a:buFont typeface="Arial" pitchFamily="34" charset="0"/>
              <a:buNone/>
              <a:defRPr/>
            </a:pPr>
            <a:endParaRPr lang="es-ES" altLang="zh-CN" sz="3100" b="1" smtClean="0">
              <a:solidFill>
                <a:schemeClr val="accent3"/>
              </a:solidFill>
              <a:latin typeface="Arial Narrow" pitchFamily="34" charset="0"/>
              <a:sym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856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Título"/>
          <p:cNvSpPr>
            <a:spLocks noGrp="1"/>
          </p:cNvSpPr>
          <p:nvPr>
            <p:ph type="title"/>
          </p:nvPr>
        </p:nvSpPr>
        <p:spPr>
          <a:xfrm>
            <a:off x="393700" y="4149725"/>
            <a:ext cx="8229600" cy="1944688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FFFF99"/>
                </a:solidFill>
              </a:rPr>
              <a:t>Las partículas de espíritu, las cuales son partes integrales de Krishna, han venido, en su ilusión, al mundo material.</a:t>
            </a:r>
            <a:br>
              <a:rPr lang="es-ES" sz="2400" smtClean="0">
                <a:solidFill>
                  <a:srgbClr val="FFFF99"/>
                </a:solidFill>
              </a:rPr>
            </a:br>
            <a:endParaRPr lang="es-ES" sz="2400" smtClean="0">
              <a:solidFill>
                <a:srgbClr val="FFFF99"/>
              </a:solidFill>
            </a:endParaRPr>
          </a:p>
        </p:txBody>
      </p:sp>
      <p:pic>
        <p:nvPicPr>
          <p:cNvPr id="81923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7923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En ninguna circunstancia es un nombre material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,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0586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Título"/>
          <p:cNvSpPr>
            <a:spLocks noGrp="1"/>
          </p:cNvSpPr>
          <p:nvPr>
            <p:ph type="title"/>
          </p:nvPr>
        </p:nvSpPr>
        <p:spPr>
          <a:xfrm>
            <a:off x="393700" y="4510088"/>
            <a:ext cx="8229600" cy="1944687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FFFF99"/>
                </a:solidFill>
              </a:rPr>
              <a:t>Las partículas de espíritu, las cuales son partes integrales de Krishna, han venido, en su ilusión, al mundo material.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>El santo nombre, que contiene todos las potencias y opulencias de Krishna ha venido también al mundo material, para salvar a estas almas caídas.</a:t>
            </a:r>
          </a:p>
        </p:txBody>
      </p:sp>
      <p:pic>
        <p:nvPicPr>
          <p:cNvPr id="82947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23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Título"/>
          <p:cNvSpPr>
            <a:spLocks noGrp="1"/>
          </p:cNvSpPr>
          <p:nvPr>
            <p:ph type="title"/>
          </p:nvPr>
        </p:nvSpPr>
        <p:spPr>
          <a:xfrm>
            <a:off x="393700" y="4541621"/>
            <a:ext cx="8229600" cy="1512100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FFFF99"/>
                </a:solidFill>
              </a:rPr>
              <a:t>Debemos saber que </a:t>
            </a:r>
            <a:r>
              <a:rPr lang="es-ES" sz="2400" b="1" smtClean="0">
                <a:solidFill>
                  <a:srgbClr val="FFFF99"/>
                </a:solidFill>
              </a:rPr>
              <a:t>todo</a:t>
            </a:r>
            <a:r>
              <a:rPr lang="es-ES" sz="2400" smtClean="0">
                <a:solidFill>
                  <a:srgbClr val="FFFF99"/>
                </a:solidFill>
              </a:rPr>
              <a:t> en el mundo material,</a:t>
            </a:r>
            <a:br>
              <a:rPr lang="es-ES" sz="2400" smtClean="0">
                <a:solidFill>
                  <a:srgbClr val="FFFF99"/>
                </a:solidFill>
              </a:rPr>
            </a:br>
            <a:endParaRPr lang="es-ES" sz="2400" smtClean="0">
              <a:solidFill>
                <a:srgbClr val="FFFF99"/>
              </a:solidFill>
            </a:endParaRPr>
          </a:p>
        </p:txBody>
      </p:sp>
      <p:pic>
        <p:nvPicPr>
          <p:cNvPr id="83971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9212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Título"/>
          <p:cNvSpPr>
            <a:spLocks noGrp="1"/>
          </p:cNvSpPr>
          <p:nvPr>
            <p:ph type="title"/>
          </p:nvPr>
        </p:nvSpPr>
        <p:spPr>
          <a:xfrm>
            <a:off x="393700" y="4510088"/>
            <a:ext cx="8229600" cy="1944687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FFFF99"/>
                </a:solidFill>
              </a:rPr>
              <a:t>Debemos saber que </a:t>
            </a:r>
            <a:r>
              <a:rPr lang="es-ES" sz="2400" b="1" smtClean="0">
                <a:solidFill>
                  <a:srgbClr val="FFFF99"/>
                </a:solidFill>
              </a:rPr>
              <a:t>todo</a:t>
            </a:r>
            <a:r>
              <a:rPr lang="es-ES" sz="2400" smtClean="0">
                <a:solidFill>
                  <a:srgbClr val="FFFF99"/>
                </a:solidFill>
              </a:rPr>
              <a:t> en el mundo material,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>con excepción de la jiva y el santo nombre,</a:t>
            </a:r>
            <a:br>
              <a:rPr lang="es-ES" sz="2400" smtClean="0">
                <a:solidFill>
                  <a:srgbClr val="FFFF99"/>
                </a:solidFill>
              </a:rPr>
            </a:br>
            <a:endParaRPr lang="es-ES" sz="2400" smtClean="0">
              <a:solidFill>
                <a:srgbClr val="FFFF99"/>
              </a:solidFill>
            </a:endParaRPr>
          </a:p>
        </p:txBody>
      </p:sp>
      <p:pic>
        <p:nvPicPr>
          <p:cNvPr id="83971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34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Título"/>
          <p:cNvSpPr>
            <a:spLocks noGrp="1"/>
          </p:cNvSpPr>
          <p:nvPr>
            <p:ph type="title"/>
          </p:nvPr>
        </p:nvSpPr>
        <p:spPr>
          <a:xfrm>
            <a:off x="393700" y="4510088"/>
            <a:ext cx="8229600" cy="1944687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FFFF99"/>
                </a:solidFill>
              </a:rPr>
              <a:t>Debemos saber que </a:t>
            </a:r>
            <a:r>
              <a:rPr lang="es-ES" sz="2400" b="1" smtClean="0">
                <a:solidFill>
                  <a:srgbClr val="FFFF99"/>
                </a:solidFill>
              </a:rPr>
              <a:t>todo</a:t>
            </a:r>
            <a:r>
              <a:rPr lang="es-ES" sz="2400" smtClean="0">
                <a:solidFill>
                  <a:srgbClr val="FFFF99"/>
                </a:solidFill>
              </a:rPr>
              <a:t> en el mundo material,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>con excepción de la jiva y el santo nombre,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>carece de sustancia.</a:t>
            </a:r>
          </a:p>
        </p:txBody>
      </p:sp>
      <p:pic>
        <p:nvPicPr>
          <p:cNvPr id="83971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4067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Título"/>
          <p:cNvSpPr>
            <a:spLocks noGrp="1"/>
          </p:cNvSpPr>
          <p:nvPr>
            <p:ph type="title"/>
          </p:nvPr>
        </p:nvSpPr>
        <p:spPr>
          <a:xfrm>
            <a:off x="393700" y="4725988"/>
            <a:ext cx="8229600" cy="936625"/>
          </a:xfrm>
        </p:spPr>
        <p:txBody>
          <a:bodyPr/>
          <a:lstStyle/>
          <a:p>
            <a:pPr marL="2328863" indent="-2328863" eaLnBrk="1" hangingPunct="1"/>
            <a:r>
              <a:rPr lang="es-ES" sz="2400" smtClean="0">
                <a:solidFill>
                  <a:srgbClr val="FFFF99"/>
                </a:solidFill>
              </a:rPr>
              <a:t>Los nombres de Krishna son de dos tipos: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/>
            </a:r>
            <a:br>
              <a:rPr lang="es-ES" sz="2400" smtClean="0">
                <a:solidFill>
                  <a:srgbClr val="FFFF99"/>
                </a:solidFill>
              </a:rPr>
            </a:br>
            <a:endParaRPr lang="es-ES" sz="2400" smtClean="0">
              <a:solidFill>
                <a:srgbClr val="FFFF99"/>
              </a:solidFill>
            </a:endParaRPr>
          </a:p>
        </p:txBody>
      </p:sp>
      <p:pic>
        <p:nvPicPr>
          <p:cNvPr id="84995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30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Título"/>
          <p:cNvSpPr>
            <a:spLocks noGrp="1"/>
          </p:cNvSpPr>
          <p:nvPr>
            <p:ph type="title"/>
          </p:nvPr>
        </p:nvSpPr>
        <p:spPr>
          <a:xfrm>
            <a:off x="393700" y="4725988"/>
            <a:ext cx="8229600" cy="936625"/>
          </a:xfrm>
        </p:spPr>
        <p:txBody>
          <a:bodyPr/>
          <a:lstStyle/>
          <a:p>
            <a:pPr marL="2328863" indent="-2328863" eaLnBrk="1" hangingPunct="1"/>
            <a:r>
              <a:rPr lang="es-ES" sz="2400" smtClean="0">
                <a:solidFill>
                  <a:srgbClr val="FFFF99"/>
                </a:solidFill>
              </a:rPr>
              <a:t>Los nombres de Krishna son de dos tipos: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/>
            </a:r>
            <a:br>
              <a:rPr lang="es-ES" sz="2400" smtClean="0">
                <a:solidFill>
                  <a:srgbClr val="FFFF99"/>
                </a:solidFill>
              </a:rPr>
            </a:br>
            <a:endParaRPr lang="es-ES" sz="2400" smtClean="0">
              <a:solidFill>
                <a:srgbClr val="FFFF99"/>
              </a:solidFill>
            </a:endParaRPr>
          </a:p>
        </p:txBody>
      </p:sp>
      <p:pic>
        <p:nvPicPr>
          <p:cNvPr id="86019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2 CuadroTexto"/>
          <p:cNvSpPr txBox="1">
            <a:spLocks noChangeArrowheads="1"/>
          </p:cNvSpPr>
          <p:nvPr/>
        </p:nvSpPr>
        <p:spPr bwMode="auto">
          <a:xfrm>
            <a:off x="3308350" y="5191125"/>
            <a:ext cx="24495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2400">
                <a:solidFill>
                  <a:srgbClr val="FFFF99"/>
                </a:solidFill>
              </a:rPr>
              <a:t>- primarios</a:t>
            </a:r>
            <a:br>
              <a:rPr lang="es-ES" sz="2400">
                <a:solidFill>
                  <a:srgbClr val="FFFF99"/>
                </a:solidFill>
              </a:rPr>
            </a:b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34075937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Título"/>
          <p:cNvSpPr>
            <a:spLocks noGrp="1"/>
          </p:cNvSpPr>
          <p:nvPr>
            <p:ph type="title"/>
          </p:nvPr>
        </p:nvSpPr>
        <p:spPr>
          <a:xfrm>
            <a:off x="393700" y="4725988"/>
            <a:ext cx="8229600" cy="936625"/>
          </a:xfrm>
        </p:spPr>
        <p:txBody>
          <a:bodyPr/>
          <a:lstStyle/>
          <a:p>
            <a:pPr marL="2328863" indent="-2328863" eaLnBrk="1" hangingPunct="1"/>
            <a:r>
              <a:rPr lang="es-ES" sz="2400" smtClean="0">
                <a:solidFill>
                  <a:srgbClr val="FFFF99"/>
                </a:solidFill>
              </a:rPr>
              <a:t>Los nombres de Krishna son de dos tipos:</a:t>
            </a:r>
            <a:br>
              <a:rPr lang="es-ES" sz="2400" smtClean="0">
                <a:solidFill>
                  <a:srgbClr val="FFFF99"/>
                </a:solidFill>
              </a:rPr>
            </a:br>
            <a:r>
              <a:rPr lang="es-ES" sz="2400" smtClean="0">
                <a:solidFill>
                  <a:srgbClr val="FFFF99"/>
                </a:solidFill>
              </a:rPr>
              <a:t/>
            </a:r>
            <a:br>
              <a:rPr lang="es-ES" sz="2400" smtClean="0">
                <a:solidFill>
                  <a:srgbClr val="FFFF99"/>
                </a:solidFill>
              </a:rPr>
            </a:br>
            <a:endParaRPr lang="es-ES" sz="2400" smtClean="0">
              <a:solidFill>
                <a:srgbClr val="FFFF99"/>
              </a:solidFill>
            </a:endParaRPr>
          </a:p>
        </p:txBody>
      </p:sp>
      <p:pic>
        <p:nvPicPr>
          <p:cNvPr id="87043" name="Picture 2" descr="http://globalgrowth.biz/images/royaldiamo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619125"/>
            <a:ext cx="49339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2 CuadroTexto"/>
          <p:cNvSpPr txBox="1">
            <a:spLocks noChangeArrowheads="1"/>
          </p:cNvSpPr>
          <p:nvPr/>
        </p:nvSpPr>
        <p:spPr bwMode="auto">
          <a:xfrm>
            <a:off x="3308350" y="5191125"/>
            <a:ext cx="24495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2400">
                <a:solidFill>
                  <a:srgbClr val="FFFF99"/>
                </a:solidFill>
              </a:rPr>
              <a:t>- primarios</a:t>
            </a:r>
            <a:br>
              <a:rPr lang="es-ES" sz="2400">
                <a:solidFill>
                  <a:srgbClr val="FFFF99"/>
                </a:solidFill>
              </a:rPr>
            </a:br>
            <a:r>
              <a:rPr lang="es-ES" sz="2400">
                <a:solidFill>
                  <a:srgbClr val="FFFF99"/>
                </a:solidFill>
              </a:rPr>
              <a:t>- secundarios</a:t>
            </a: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4163602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/>
          <p:cNvSpPr>
            <a:spLocks noChangeArrowheads="1"/>
          </p:cNvSpPr>
          <p:nvPr/>
        </p:nvSpPr>
        <p:spPr bwMode="auto">
          <a:xfrm>
            <a:off x="395288" y="187325"/>
            <a:ext cx="82819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rgbClr val="0070C0"/>
                </a:solidFill>
              </a:rPr>
              <a:t>Los nombres primarios de Krishna</a:t>
            </a:r>
          </a:p>
          <a:p>
            <a:pPr algn="ctr"/>
            <a:r>
              <a:rPr lang="es-ES" altLang="zh-CN" sz="2100" b="1">
                <a:solidFill>
                  <a:srgbClr val="0070C0"/>
                </a:solidFill>
              </a:rPr>
              <a:t>se refieren a Sus pasatiempos trascendentales</a:t>
            </a:r>
            <a:endParaRPr lang="es-ES" altLang="zh-CN" sz="2100">
              <a:solidFill>
                <a:srgbClr val="0070C0"/>
              </a:solidFill>
            </a:endParaRPr>
          </a:p>
        </p:txBody>
      </p:sp>
      <p:sp>
        <p:nvSpPr>
          <p:cNvPr id="88067" name="Text Box 11"/>
          <p:cNvSpPr>
            <a:spLocks noChangeArrowheads="1"/>
          </p:cNvSpPr>
          <p:nvPr/>
        </p:nvSpPr>
        <p:spPr bwMode="auto">
          <a:xfrm>
            <a:off x="2484438" y="908050"/>
            <a:ext cx="18716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Syamasundara</a:t>
            </a:r>
            <a:endParaRPr lang="es-ES" altLang="zh-CN"/>
          </a:p>
        </p:txBody>
      </p:sp>
      <p:grpSp>
        <p:nvGrpSpPr>
          <p:cNvPr id="88068" name="1 Grupo"/>
          <p:cNvGrpSpPr>
            <a:grpSpLocks/>
          </p:cNvGrpSpPr>
          <p:nvPr/>
        </p:nvGrpSpPr>
        <p:grpSpPr bwMode="auto">
          <a:xfrm>
            <a:off x="250825" y="1131888"/>
            <a:ext cx="8642350" cy="5683250"/>
            <a:chOff x="250825" y="1038225"/>
            <a:chExt cx="8642350" cy="5683250"/>
          </a:xfrm>
        </p:grpSpPr>
        <p:sp>
          <p:nvSpPr>
            <p:cNvPr id="88069" name="Text Box 2"/>
            <p:cNvSpPr>
              <a:spLocks noChangeArrowheads="1"/>
            </p:cNvSpPr>
            <p:nvPr/>
          </p:nvSpPr>
          <p:spPr bwMode="auto">
            <a:xfrm>
              <a:off x="2268538" y="3644900"/>
              <a:ext cx="43815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pic>
          <p:nvPicPr>
            <p:cNvPr id="8807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900" y="3817938"/>
              <a:ext cx="3357563" cy="290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425" y="1138238"/>
              <a:ext cx="1800225" cy="292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275" y="1398588"/>
              <a:ext cx="2232025" cy="253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412875"/>
              <a:ext cx="20574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625" y="3917950"/>
              <a:ext cx="3238500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1341438"/>
              <a:ext cx="2016125" cy="292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6" name="Text Box 10"/>
            <p:cNvSpPr>
              <a:spLocks noChangeArrowheads="1"/>
            </p:cNvSpPr>
            <p:nvPr/>
          </p:nvSpPr>
          <p:spPr bwMode="auto">
            <a:xfrm>
              <a:off x="395288" y="1111250"/>
              <a:ext cx="18716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 b="1"/>
                <a:t>Yasomatinanda</a:t>
              </a:r>
              <a:endParaRPr lang="es-ES" altLang="zh-CN"/>
            </a:p>
          </p:txBody>
        </p:sp>
        <p:sp>
          <p:nvSpPr>
            <p:cNvPr id="88077" name="Text Box 12"/>
            <p:cNvSpPr>
              <a:spLocks noChangeArrowheads="1"/>
            </p:cNvSpPr>
            <p:nvPr/>
          </p:nvSpPr>
          <p:spPr bwMode="auto">
            <a:xfrm>
              <a:off x="4687888" y="1082675"/>
              <a:ext cx="20875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 b="1"/>
                <a:t>Govinda-Gopala</a:t>
              </a:r>
              <a:endParaRPr lang="es-ES" altLang="zh-CN"/>
            </a:p>
          </p:txBody>
        </p:sp>
        <p:sp>
          <p:nvSpPr>
            <p:cNvPr id="88078" name="Text Box 13"/>
            <p:cNvSpPr>
              <a:spLocks noChangeArrowheads="1"/>
            </p:cNvSpPr>
            <p:nvPr/>
          </p:nvSpPr>
          <p:spPr bwMode="auto">
            <a:xfrm>
              <a:off x="7296150" y="1038225"/>
              <a:ext cx="11350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zh-CN" b="1"/>
                <a:t>Giridhari</a:t>
              </a:r>
              <a:endParaRPr lang="es-ES" altLang="zh-CN"/>
            </a:p>
          </p:txBody>
        </p:sp>
        <p:sp>
          <p:nvSpPr>
            <p:cNvPr id="88079" name="Text Box 14"/>
            <p:cNvSpPr>
              <a:spLocks noChangeArrowheads="1"/>
            </p:cNvSpPr>
            <p:nvPr/>
          </p:nvSpPr>
          <p:spPr bwMode="auto">
            <a:xfrm>
              <a:off x="2771775" y="4149725"/>
              <a:ext cx="13128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zh-CN" b="1"/>
                <a:t>Gopinatha</a:t>
              </a:r>
              <a:endParaRPr lang="es-ES" altLang="zh-CN"/>
            </a:p>
          </p:txBody>
        </p:sp>
        <p:sp>
          <p:nvSpPr>
            <p:cNvPr id="88080" name="Text Box 15"/>
            <p:cNvSpPr>
              <a:spLocks noChangeArrowheads="1"/>
            </p:cNvSpPr>
            <p:nvPr/>
          </p:nvSpPr>
          <p:spPr bwMode="auto">
            <a:xfrm>
              <a:off x="6270625" y="3932238"/>
              <a:ext cx="628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zh-CN" b="1">
                  <a:solidFill>
                    <a:srgbClr val="FFF0B5"/>
                  </a:solidFill>
                </a:rPr>
                <a:t>Hari</a:t>
              </a:r>
              <a:endParaRPr lang="es-ES" altLang="zh-CN"/>
            </a:p>
          </p:txBody>
        </p:sp>
      </p:grpSp>
    </p:spTree>
    <p:extLst>
      <p:ext uri="{BB962C8B-B14F-4D97-AF65-F5344CB8AC3E}">
        <p14:creationId xmlns:p14="http://schemas.microsoft.com/office/powerpoint/2010/main" val="14917747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/>
          <p:cNvSpPr>
            <a:spLocks noChangeArrowheads="1"/>
          </p:cNvSpPr>
          <p:nvPr/>
        </p:nvSpPr>
        <p:spPr bwMode="auto">
          <a:xfrm>
            <a:off x="169863" y="4751388"/>
            <a:ext cx="61007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rgbClr val="0070C0"/>
                </a:solidFill>
              </a:rPr>
              <a:t>Estos nombres revelan los pasatiempos eternos del Señor, y por cantar estos nombres la entidad viviente llega a entrar en el mundo espiritual. </a:t>
            </a:r>
            <a:endParaRPr lang="es-ES" altLang="zh-CN" sz="2100">
              <a:solidFill>
                <a:srgbClr val="0070C0"/>
              </a:solidFill>
            </a:endParaRPr>
          </a:p>
        </p:txBody>
      </p:sp>
      <p:sp>
        <p:nvSpPr>
          <p:cNvPr id="89091" name="Text Box 11"/>
          <p:cNvSpPr>
            <a:spLocks noChangeArrowheads="1"/>
          </p:cNvSpPr>
          <p:nvPr/>
        </p:nvSpPr>
        <p:spPr bwMode="auto">
          <a:xfrm>
            <a:off x="2484438" y="258763"/>
            <a:ext cx="18716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Syamasundara</a:t>
            </a:r>
            <a:endParaRPr lang="es-ES" altLang="zh-CN"/>
          </a:p>
        </p:txBody>
      </p:sp>
      <p:sp>
        <p:nvSpPr>
          <p:cNvPr id="89092" name="Text Box 2"/>
          <p:cNvSpPr>
            <a:spLocks noChangeArrowheads="1"/>
          </p:cNvSpPr>
          <p:nvPr/>
        </p:nvSpPr>
        <p:spPr bwMode="auto">
          <a:xfrm>
            <a:off x="2268538" y="3089275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582613"/>
            <a:ext cx="18002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322388"/>
            <a:ext cx="22320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5725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 Box 10"/>
          <p:cNvSpPr>
            <a:spLocks noChangeArrowheads="1"/>
          </p:cNvSpPr>
          <p:nvPr/>
        </p:nvSpPr>
        <p:spPr bwMode="auto">
          <a:xfrm>
            <a:off x="395288" y="555625"/>
            <a:ext cx="18716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Yasomatinanda</a:t>
            </a:r>
            <a:endParaRPr lang="es-ES" altLang="zh-CN"/>
          </a:p>
        </p:txBody>
      </p:sp>
      <p:sp>
        <p:nvSpPr>
          <p:cNvPr id="89097" name="Text Box 12"/>
          <p:cNvSpPr>
            <a:spLocks noChangeArrowheads="1"/>
          </p:cNvSpPr>
          <p:nvPr/>
        </p:nvSpPr>
        <p:spPr bwMode="auto">
          <a:xfrm>
            <a:off x="4687888" y="1003300"/>
            <a:ext cx="20875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Govinda-Gopala</a:t>
            </a:r>
            <a:endParaRPr lang="es-ES" altLang="zh-CN"/>
          </a:p>
        </p:txBody>
      </p:sp>
      <p:sp>
        <p:nvSpPr>
          <p:cNvPr id="89098" name="Text Box 15"/>
          <p:cNvSpPr>
            <a:spLocks noChangeArrowheads="1"/>
          </p:cNvSpPr>
          <p:nvPr/>
        </p:nvSpPr>
        <p:spPr bwMode="auto">
          <a:xfrm>
            <a:off x="6270625" y="3376613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zh-CN" b="1">
                <a:solidFill>
                  <a:srgbClr val="FFF0B5"/>
                </a:solidFill>
              </a:rPr>
              <a:t>Hari</a:t>
            </a:r>
            <a:endParaRPr lang="es-ES" altLang="zh-CN"/>
          </a:p>
        </p:txBody>
      </p:sp>
      <p:pic>
        <p:nvPicPr>
          <p:cNvPr id="89099" name="Picture 4" descr="http://31.media.tumblr.com/ea4251aef4d81f3795300f2c4e11c58a/tumblr_mqqfnpoJbr1scsw5fo1_50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500438"/>
            <a:ext cx="233362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0" name="Text Box 12"/>
          <p:cNvSpPr>
            <a:spLocks noChangeArrowheads="1"/>
          </p:cNvSpPr>
          <p:nvPr/>
        </p:nvSpPr>
        <p:spPr bwMode="auto">
          <a:xfrm>
            <a:off x="6718300" y="3163888"/>
            <a:ext cx="208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Krishna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722542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>
            <a:spLocks noChangeArrowheads="1"/>
          </p:cNvSpPr>
          <p:nvPr/>
        </p:nvSpPr>
        <p:spPr bwMode="auto">
          <a:xfrm>
            <a:off x="395288" y="476250"/>
            <a:ext cx="8281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Los nombres secundarios de Krishna</a:t>
            </a:r>
          </a:p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describen Sus funciones</a:t>
            </a:r>
          </a:p>
          <a:p>
            <a:pPr algn="ctr"/>
            <a:endParaRPr lang="es-ES" altLang="zh-CN" sz="2100"/>
          </a:p>
        </p:txBody>
      </p:sp>
    </p:spTree>
    <p:extLst>
      <p:ext uri="{BB962C8B-B14F-4D97-AF65-F5344CB8AC3E}">
        <p14:creationId xmlns:p14="http://schemas.microsoft.com/office/powerpoint/2010/main" val="14044042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En ninguna circunstancia es un nombre material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y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no es menos poderoso que Krishna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en persona.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77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>
            <a:spLocks noChangeArrowheads="1"/>
          </p:cNvSpPr>
          <p:nvPr/>
        </p:nvSpPr>
        <p:spPr bwMode="auto">
          <a:xfrm>
            <a:off x="395288" y="476250"/>
            <a:ext cx="8281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Los nombres secundarios de Krishna</a:t>
            </a:r>
          </a:p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describen Sus funciones</a:t>
            </a:r>
          </a:p>
          <a:p>
            <a:pPr algn="ctr"/>
            <a:endParaRPr lang="es-ES" altLang="zh-CN" sz="2100"/>
          </a:p>
        </p:txBody>
      </p:sp>
      <p:sp>
        <p:nvSpPr>
          <p:cNvPr id="90116" name="Text Box 11"/>
          <p:cNvSpPr>
            <a:spLocks noChangeArrowheads="1"/>
          </p:cNvSpPr>
          <p:nvPr/>
        </p:nvSpPr>
        <p:spPr bwMode="auto">
          <a:xfrm>
            <a:off x="1057275" y="11953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El Creador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3616608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>
            <a:spLocks noChangeArrowheads="1"/>
          </p:cNvSpPr>
          <p:nvPr/>
        </p:nvSpPr>
        <p:spPr bwMode="auto">
          <a:xfrm>
            <a:off x="395288" y="476250"/>
            <a:ext cx="8281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Los nombres secundarios de Krishna</a:t>
            </a:r>
          </a:p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describen Sus funciones</a:t>
            </a:r>
          </a:p>
          <a:p>
            <a:pPr algn="ctr"/>
            <a:endParaRPr lang="es-ES" altLang="zh-CN" sz="2100"/>
          </a:p>
        </p:txBody>
      </p:sp>
      <p:sp>
        <p:nvSpPr>
          <p:cNvPr id="90116" name="Text Box 11"/>
          <p:cNvSpPr>
            <a:spLocks noChangeArrowheads="1"/>
          </p:cNvSpPr>
          <p:nvPr/>
        </p:nvSpPr>
        <p:spPr bwMode="auto">
          <a:xfrm>
            <a:off x="1057275" y="11953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El Creador</a:t>
            </a:r>
            <a:endParaRPr lang="es-ES" altLang="zh-CN"/>
          </a:p>
        </p:txBody>
      </p:sp>
      <p:pic>
        <p:nvPicPr>
          <p:cNvPr id="901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77975"/>
            <a:ext cx="2463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>
            <a:spLocks noChangeArrowheads="1"/>
          </p:cNvSpPr>
          <p:nvPr/>
        </p:nvSpPr>
        <p:spPr bwMode="auto">
          <a:xfrm>
            <a:off x="395288" y="476250"/>
            <a:ext cx="8281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Los nombres secundarios de Krishna</a:t>
            </a:r>
          </a:p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describen Sus funciones</a:t>
            </a:r>
          </a:p>
          <a:p>
            <a:pPr algn="ctr"/>
            <a:endParaRPr lang="es-ES" altLang="zh-CN" sz="2100"/>
          </a:p>
        </p:txBody>
      </p:sp>
      <p:sp>
        <p:nvSpPr>
          <p:cNvPr id="90116" name="Text Box 11"/>
          <p:cNvSpPr>
            <a:spLocks noChangeArrowheads="1"/>
          </p:cNvSpPr>
          <p:nvPr/>
        </p:nvSpPr>
        <p:spPr bwMode="auto">
          <a:xfrm>
            <a:off x="1057275" y="11953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El Creador</a:t>
            </a:r>
            <a:endParaRPr lang="es-ES" altLang="zh-CN"/>
          </a:p>
        </p:txBody>
      </p:sp>
      <p:pic>
        <p:nvPicPr>
          <p:cNvPr id="901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77975"/>
            <a:ext cx="2463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416300" y="1622425"/>
            <a:ext cx="3057525" cy="4162425"/>
            <a:chOff x="3416300" y="1622425"/>
            <a:chExt cx="3057525" cy="4162425"/>
          </a:xfrm>
        </p:grpSpPr>
        <p:sp>
          <p:nvSpPr>
            <p:cNvPr id="90117" name="Text Box 11"/>
            <p:cNvSpPr>
              <a:spLocks noChangeArrowheads="1"/>
            </p:cNvSpPr>
            <p:nvPr/>
          </p:nvSpPr>
          <p:spPr bwMode="auto">
            <a:xfrm>
              <a:off x="4040188" y="1622425"/>
              <a:ext cx="18716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 b="1"/>
                <a:t>La Superalma</a:t>
              </a:r>
              <a:endParaRPr lang="es-ES" altLang="zh-CN"/>
            </a:p>
          </p:txBody>
        </p:sp>
        <p:pic>
          <p:nvPicPr>
            <p:cNvPr id="90119" name="Picture 4" descr="http://www.krsna-art.com/images/pics/big/KA2_055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300" y="2012950"/>
              <a:ext cx="3057525" cy="377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70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>
            <a:spLocks noChangeArrowheads="1"/>
          </p:cNvSpPr>
          <p:nvPr/>
        </p:nvSpPr>
        <p:spPr bwMode="auto">
          <a:xfrm>
            <a:off x="395288" y="476250"/>
            <a:ext cx="8281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Los nombres secundarios de Krishna</a:t>
            </a:r>
          </a:p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describen Sus funciones</a:t>
            </a:r>
          </a:p>
          <a:p>
            <a:pPr algn="ctr"/>
            <a:endParaRPr lang="es-ES" altLang="zh-CN" sz="2100"/>
          </a:p>
        </p:txBody>
      </p:sp>
      <p:sp>
        <p:nvSpPr>
          <p:cNvPr id="91140" name="Text Box 11"/>
          <p:cNvSpPr>
            <a:spLocks noChangeArrowheads="1"/>
          </p:cNvSpPr>
          <p:nvPr/>
        </p:nvSpPr>
        <p:spPr bwMode="auto">
          <a:xfrm>
            <a:off x="1057275" y="11953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El Creador</a:t>
            </a:r>
            <a:endParaRPr lang="es-ES" altLang="zh-CN"/>
          </a:p>
        </p:txBody>
      </p:sp>
      <p:sp>
        <p:nvSpPr>
          <p:cNvPr id="91141" name="Text Box 11"/>
          <p:cNvSpPr>
            <a:spLocks noChangeArrowheads="1"/>
          </p:cNvSpPr>
          <p:nvPr/>
        </p:nvSpPr>
        <p:spPr bwMode="auto">
          <a:xfrm>
            <a:off x="4040188" y="162242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La Superalma</a:t>
            </a:r>
            <a:endParaRPr lang="es-ES" altLang="zh-CN"/>
          </a:p>
        </p:txBody>
      </p:sp>
      <p:pic>
        <p:nvPicPr>
          <p:cNvPr id="911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77975"/>
            <a:ext cx="2463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4" descr="http://www.krsna-art.com/images/pics/big/KA2_05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012950"/>
            <a:ext cx="30575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6661150" y="1195388"/>
            <a:ext cx="2155825" cy="2538412"/>
            <a:chOff x="6661150" y="1195388"/>
            <a:chExt cx="2155825" cy="2538412"/>
          </a:xfrm>
        </p:grpSpPr>
        <p:sp>
          <p:nvSpPr>
            <p:cNvPr id="91139" name="Text Box 11"/>
            <p:cNvSpPr>
              <a:spLocks noChangeArrowheads="1"/>
            </p:cNvSpPr>
            <p:nvPr/>
          </p:nvSpPr>
          <p:spPr bwMode="auto">
            <a:xfrm>
              <a:off x="6807200" y="1195388"/>
              <a:ext cx="18716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 b="1"/>
                <a:t>El Brahman</a:t>
              </a:r>
              <a:endParaRPr lang="es-ES" altLang="zh-CN"/>
            </a:p>
          </p:txBody>
        </p:sp>
        <p:pic>
          <p:nvPicPr>
            <p:cNvPr id="91144" name="Picture 6" descr="http://www.vectordesigndownload.com/wp-content/uploads/2011/07/White-Light-in-Blue-Design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150" y="1577975"/>
              <a:ext cx="2155825" cy="215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818285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>
            <a:spLocks noChangeArrowheads="1"/>
          </p:cNvSpPr>
          <p:nvPr/>
        </p:nvSpPr>
        <p:spPr bwMode="auto">
          <a:xfrm>
            <a:off x="395288" y="476250"/>
            <a:ext cx="82819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Los nombres secundarios de Krishna</a:t>
            </a:r>
          </a:p>
          <a:p>
            <a:pPr algn="ctr"/>
            <a:r>
              <a:rPr lang="es-ES" altLang="zh-CN" sz="2100" b="1">
                <a:solidFill>
                  <a:schemeClr val="accent2"/>
                </a:solidFill>
              </a:rPr>
              <a:t>describen Sus funciones</a:t>
            </a:r>
          </a:p>
          <a:p>
            <a:pPr algn="ctr"/>
            <a:endParaRPr lang="es-ES" altLang="zh-CN" sz="2100"/>
          </a:p>
        </p:txBody>
      </p:sp>
      <p:sp>
        <p:nvSpPr>
          <p:cNvPr id="91139" name="Text Box 11"/>
          <p:cNvSpPr>
            <a:spLocks noChangeArrowheads="1"/>
          </p:cNvSpPr>
          <p:nvPr/>
        </p:nvSpPr>
        <p:spPr bwMode="auto">
          <a:xfrm>
            <a:off x="6807200" y="11953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El Brahman</a:t>
            </a:r>
            <a:endParaRPr lang="es-ES" altLang="zh-CN"/>
          </a:p>
        </p:txBody>
      </p:sp>
      <p:sp>
        <p:nvSpPr>
          <p:cNvPr id="91140" name="Text Box 11"/>
          <p:cNvSpPr>
            <a:spLocks noChangeArrowheads="1"/>
          </p:cNvSpPr>
          <p:nvPr/>
        </p:nvSpPr>
        <p:spPr bwMode="auto">
          <a:xfrm>
            <a:off x="1057275" y="11953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El Creador</a:t>
            </a:r>
            <a:endParaRPr lang="es-ES" altLang="zh-CN"/>
          </a:p>
        </p:txBody>
      </p:sp>
      <p:sp>
        <p:nvSpPr>
          <p:cNvPr id="91141" name="Text Box 11"/>
          <p:cNvSpPr>
            <a:spLocks noChangeArrowheads="1"/>
          </p:cNvSpPr>
          <p:nvPr/>
        </p:nvSpPr>
        <p:spPr bwMode="auto">
          <a:xfrm>
            <a:off x="4040188" y="162242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La Superalma</a:t>
            </a:r>
            <a:endParaRPr lang="es-ES" altLang="zh-CN"/>
          </a:p>
        </p:txBody>
      </p:sp>
      <p:pic>
        <p:nvPicPr>
          <p:cNvPr id="911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77975"/>
            <a:ext cx="2463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4" descr="http://www.krsna-art.com/images/pics/big/KA2_05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012950"/>
            <a:ext cx="30575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6" descr="http://www.vectordesigndownload.com/wp-content/uploads/2011/07/White-Light-in-Blue-Design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577975"/>
            <a:ext cx="2155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8 CuadroTexto"/>
          <p:cNvSpPr txBox="1">
            <a:spLocks noChangeArrowheads="1"/>
          </p:cNvSpPr>
          <p:nvPr/>
        </p:nvSpPr>
        <p:spPr bwMode="auto">
          <a:xfrm>
            <a:off x="1546615" y="6106665"/>
            <a:ext cx="58346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/>
              <a:t> </a:t>
            </a:r>
            <a:r>
              <a:rPr lang="es-ES" sz="2000" b="1">
                <a:solidFill>
                  <a:schemeClr val="accent2">
                    <a:lumMod val="75000"/>
                  </a:schemeClr>
                </a:solidFill>
              </a:rPr>
              <a:t>y otorgan la elevación material y la liberación.</a:t>
            </a:r>
          </a:p>
          <a:p>
            <a:endParaRPr lang="es-ES" sz="20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Título"/>
          <p:cNvSpPr>
            <a:spLocks noGrp="1"/>
          </p:cNvSpPr>
          <p:nvPr>
            <p:ph type="title"/>
          </p:nvPr>
        </p:nvSpPr>
        <p:spPr>
          <a:xfrm>
            <a:off x="3563938" y="1073150"/>
            <a:ext cx="5051425" cy="2427288"/>
          </a:xfrm>
        </p:spPr>
        <p:txBody>
          <a:bodyPr/>
          <a:lstStyle/>
          <a:p>
            <a:pPr eaLnBrk="1" hangingPunct="1"/>
            <a:r>
              <a:rPr lang="es-ES" sz="2800" smtClean="0"/>
              <a:t>Así como existen diferentes nombres, con diferentes efectos, también hay diferentes maneras de cantar, con diferentes efectos.</a:t>
            </a:r>
          </a:p>
        </p:txBody>
      </p:sp>
      <p:pic>
        <p:nvPicPr>
          <p:cNvPr id="92163" name="Picture 2" descr="http://api.ning.com/files/RqRYTP80wTmpBc-Z7NSVs7Kg5AY45ck5dBmdH7JXOjk9WC3cCGpvaPxC91cYR-Pv37fLi2VqLuGSmQKJmLhHdxYEb7rm5oJY/HareKrishnaChant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19125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Título"/>
          <p:cNvSpPr>
            <a:spLocks noGrp="1"/>
          </p:cNvSpPr>
          <p:nvPr>
            <p:ph type="title"/>
          </p:nvPr>
        </p:nvSpPr>
        <p:spPr>
          <a:xfrm>
            <a:off x="3563938" y="1073150"/>
            <a:ext cx="5051425" cy="2427288"/>
          </a:xfrm>
        </p:spPr>
        <p:txBody>
          <a:bodyPr/>
          <a:lstStyle/>
          <a:p>
            <a:pPr eaLnBrk="1" hangingPunct="1"/>
            <a:r>
              <a:rPr lang="es-ES" sz="2800" smtClean="0"/>
              <a:t>Así como existen diferentes nombres, con diferentes efectos, también hay diferentes maneras de cantar, con diferentes efectos.</a:t>
            </a:r>
          </a:p>
        </p:txBody>
      </p:sp>
      <p:pic>
        <p:nvPicPr>
          <p:cNvPr id="93187" name="Picture 2" descr="http://api.ning.com/files/RqRYTP80wTmpBc-Z7NSVs7Kg5AY45ck5dBmdH7JXOjk9WC3cCGpvaPxC91cYR-Pv37fLi2VqLuGSmQKJmLhHdxYEb7rm5oJY/HareKrishnaChant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19125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6725" y="4494213"/>
            <a:ext cx="85328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Aquel que canta un nombre principal de Krishna libre de namabhasa y namaparadha, </a:t>
            </a:r>
          </a:p>
        </p:txBody>
      </p:sp>
    </p:spTree>
    <p:extLst>
      <p:ext uri="{BB962C8B-B14F-4D97-AF65-F5344CB8AC3E}">
        <p14:creationId xmlns:p14="http://schemas.microsoft.com/office/powerpoint/2010/main" val="1740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Título"/>
          <p:cNvSpPr>
            <a:spLocks noGrp="1"/>
          </p:cNvSpPr>
          <p:nvPr>
            <p:ph type="title"/>
          </p:nvPr>
        </p:nvSpPr>
        <p:spPr>
          <a:xfrm>
            <a:off x="3563938" y="1073150"/>
            <a:ext cx="5051425" cy="2427288"/>
          </a:xfrm>
        </p:spPr>
        <p:txBody>
          <a:bodyPr/>
          <a:lstStyle/>
          <a:p>
            <a:pPr eaLnBrk="1" hangingPunct="1"/>
            <a:r>
              <a:rPr lang="es-ES" sz="2800" smtClean="0"/>
              <a:t>Así como existen diferentes nombres, con diferentes efectos, también hay diferentes maneras de cantar, con diferentes efectos.</a:t>
            </a:r>
          </a:p>
        </p:txBody>
      </p:sp>
      <p:pic>
        <p:nvPicPr>
          <p:cNvPr id="93187" name="Picture 2" descr="http://api.ning.com/files/RqRYTP80wTmpBc-Z7NSVs7Kg5AY45ck5dBmdH7JXOjk9WC3cCGpvaPxC91cYR-Pv37fLi2VqLuGSmQKJmLhHdxYEb7rm5oJY/HareKrishnaChant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19125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6725" y="4494213"/>
            <a:ext cx="8532813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Aquel que canta un nombre principal de Krishna libre de namabhasa y namaparadha, </a:t>
            </a:r>
          </a:p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canta suddha-nama, el nombre puro</a:t>
            </a:r>
            <a:r>
              <a:rPr lang="es-ES" sz="28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endParaRPr lang="es-ES" sz="28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17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Título"/>
          <p:cNvSpPr>
            <a:spLocks noGrp="1"/>
          </p:cNvSpPr>
          <p:nvPr>
            <p:ph type="title"/>
          </p:nvPr>
        </p:nvSpPr>
        <p:spPr>
          <a:xfrm>
            <a:off x="3563938" y="1073150"/>
            <a:ext cx="5051425" cy="2427288"/>
          </a:xfrm>
        </p:spPr>
        <p:txBody>
          <a:bodyPr/>
          <a:lstStyle/>
          <a:p>
            <a:pPr eaLnBrk="1" hangingPunct="1"/>
            <a:r>
              <a:rPr lang="es-ES" sz="2800" smtClean="0"/>
              <a:t>Así como existen diferentes nombres, con diferentes efectos, también hay diferentes maneras de cantar, con diferentes efectos.</a:t>
            </a:r>
          </a:p>
        </p:txBody>
      </p:sp>
      <p:pic>
        <p:nvPicPr>
          <p:cNvPr id="93187" name="Picture 2" descr="http://api.ning.com/files/RqRYTP80wTmpBc-Z7NSVs7Kg5AY45ck5dBmdH7JXOjk9WC3cCGpvaPxC91cYR-Pv37fLi2VqLuGSmQKJmLhHdxYEb7rm5oJY/HareKrishnaChant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19125"/>
            <a:ext cx="285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6725" y="4494213"/>
            <a:ext cx="853281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Aquel que canta un nombre principal de Krishna libre de namabhasa y namaparadha, </a:t>
            </a:r>
          </a:p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canta suddha-nama, el nombre puro.</a:t>
            </a:r>
          </a:p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Esa persona se considera un verdadero vaisnava.</a:t>
            </a:r>
          </a:p>
        </p:txBody>
      </p:sp>
    </p:spTree>
    <p:extLst>
      <p:ext uri="{BB962C8B-B14F-4D97-AF65-F5344CB8AC3E}">
        <p14:creationId xmlns:p14="http://schemas.microsoft.com/office/powerpoint/2010/main" val="103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http://beatlesnumber9.com/mantra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68413"/>
            <a:ext cx="3067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95736" y="742177"/>
            <a:ext cx="46821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latin typeface="+mj-lt"/>
              </a:rPr>
              <a:t>Si alguien canta el nombre en namabhasa, el beneficio se manifestará más </a:t>
            </a:r>
            <a:r>
              <a:rPr lang="es-ES" sz="2600">
                <a:latin typeface="+mj-lt"/>
                <a:cs typeface="Arial" pitchFamily="34" charset="0"/>
              </a:rPr>
              <a:t>lentamente</a:t>
            </a:r>
            <a:r>
              <a:rPr lang="es-ES" sz="260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32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Puesto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que el nombre de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Krishna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134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http://beatlesnumber9.com/mantra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68413"/>
            <a:ext cx="3067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95736" y="742177"/>
            <a:ext cx="46821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latin typeface="+mj-lt"/>
              </a:rPr>
              <a:t>Si alguien canta el nombre en namabhasa, el beneficio se manifestará más </a:t>
            </a:r>
            <a:r>
              <a:rPr lang="es-ES" sz="2600">
                <a:latin typeface="+mj-lt"/>
                <a:cs typeface="Arial" pitchFamily="34" charset="0"/>
              </a:rPr>
              <a:t>lentamente</a:t>
            </a:r>
            <a:r>
              <a:rPr lang="es-ES" sz="2600">
                <a:latin typeface="+mj-lt"/>
              </a:rPr>
              <a:t>. No obstante, debido a que esta persona alcanzará tarde o temprano amor puro por Dios, namabhasa se considera todo auspicioso.</a:t>
            </a:r>
          </a:p>
        </p:txBody>
      </p:sp>
    </p:spTree>
    <p:extLst>
      <p:ext uri="{BB962C8B-B14F-4D97-AF65-F5344CB8AC3E}">
        <p14:creationId xmlns:p14="http://schemas.microsoft.com/office/powerpoint/2010/main" val="9595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http://beatlesnumber9.com/mantra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68413"/>
            <a:ext cx="3067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95736" y="742177"/>
            <a:ext cx="46821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latin typeface="+mj-lt"/>
              </a:rPr>
              <a:t>Si alguien canta el nombre en namabhasa, el beneficio se manifestará más </a:t>
            </a:r>
            <a:r>
              <a:rPr lang="es-ES" sz="2600">
                <a:latin typeface="+mj-lt"/>
                <a:cs typeface="Arial" pitchFamily="34" charset="0"/>
              </a:rPr>
              <a:t>lentamente</a:t>
            </a:r>
            <a:r>
              <a:rPr lang="es-ES" sz="2600">
                <a:latin typeface="+mj-lt"/>
              </a:rPr>
              <a:t>. No obstante, debido a que esta persona alcanzará tarde o temprano amor puro por Dios, namabhasa se considera todo auspicioso.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6725" y="4221363"/>
            <a:ext cx="8532813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Mediante el canto en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namabhasa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todos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los pecados son destruidos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297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http://beatlesnumber9.com/mantra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68413"/>
            <a:ext cx="3067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95736" y="742177"/>
            <a:ext cx="46821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latin typeface="+mj-lt"/>
              </a:rPr>
              <a:t>Si alguien canta el nombre en namabhasa, el beneficio se manifestará más </a:t>
            </a:r>
            <a:r>
              <a:rPr lang="es-ES" sz="2600">
                <a:latin typeface="+mj-lt"/>
                <a:cs typeface="Arial" pitchFamily="34" charset="0"/>
              </a:rPr>
              <a:t>lentamente</a:t>
            </a:r>
            <a:r>
              <a:rPr lang="es-ES" sz="2600">
                <a:latin typeface="+mj-lt"/>
              </a:rPr>
              <a:t>. No obstante, debido a que esta persona alcanzará tarde o temprano amor puro por Dios, namabhasa se considera todo auspicioso.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6725" y="4221363"/>
            <a:ext cx="8532813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Mediante el canto en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namabhasa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todos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los pecados son destruidos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hasta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 el nombre se canta y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escucha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una manera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pura.</a:t>
            </a:r>
            <a:endParaRPr lang="es-ES" sz="26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55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http://beatlesnumber9.com/mantra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68413"/>
            <a:ext cx="3067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95736" y="742177"/>
            <a:ext cx="46821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latin typeface="+mj-lt"/>
              </a:rPr>
              <a:t>Si alguien canta el nombre en namabhasa, el beneficio se manifestará más </a:t>
            </a:r>
            <a:r>
              <a:rPr lang="es-ES" sz="2600">
                <a:latin typeface="+mj-lt"/>
                <a:cs typeface="Arial" pitchFamily="34" charset="0"/>
              </a:rPr>
              <a:t>lentamente</a:t>
            </a:r>
            <a:r>
              <a:rPr lang="es-ES" sz="2600">
                <a:latin typeface="+mj-lt"/>
              </a:rPr>
              <a:t>. No obstante, debido a que esta persona alcanzará tarde o temprano amor puro por Dios, namabhasa se considera todo auspicioso.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6725" y="4221363"/>
            <a:ext cx="8532813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Mediante el canto en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namabhasa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todos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los pecados son destruidos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hasta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 el nombre se canta y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escucha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una manera pura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>
              <a:defRPr/>
            </a:pP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nivel del canto puro,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devoto alcanzará rápidamente la meta, </a:t>
            </a:r>
            <a:r>
              <a:rPr lang="es-ES" sz="2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amor </a:t>
            </a:r>
            <a:r>
              <a:rPr lang="es-ES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puro por Dios.</a:t>
            </a:r>
          </a:p>
        </p:txBody>
      </p:sp>
    </p:spTree>
    <p:extLst>
      <p:ext uri="{BB962C8B-B14F-4D97-AF65-F5344CB8AC3E}">
        <p14:creationId xmlns:p14="http://schemas.microsoft.com/office/powerpoint/2010/main" val="1760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://files.krishna.com/en/images/Ginsbergharinam640x43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" y="763779"/>
            <a:ext cx="4933950" cy="3343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1 Título"/>
          <p:cNvSpPr>
            <a:spLocks noGrp="1"/>
          </p:cNvSpPr>
          <p:nvPr>
            <p:ph type="title"/>
          </p:nvPr>
        </p:nvSpPr>
        <p:spPr>
          <a:xfrm>
            <a:off x="4716066" y="649288"/>
            <a:ext cx="4394597" cy="3860207"/>
          </a:xfrm>
        </p:spPr>
        <p:txBody>
          <a:bodyPr/>
          <a:lstStyle/>
          <a:p>
            <a:pPr eaLnBrk="1" hangingPunct="1"/>
            <a:r>
              <a:rPr lang="es-ES" sz="2800" smtClean="0"/>
              <a:t>También existe el canto del santo nombre con más impureza que, lo cual sitúa al que canta a una distancia del suddha-nama aún mayor.</a:t>
            </a:r>
            <a:br>
              <a:rPr lang="es-ES" sz="2800" smtClean="0"/>
            </a:br>
            <a:r>
              <a:rPr lang="es-ES" sz="2800" smtClean="0"/>
              <a:t>Cuanto mayor la distancia, menor el efecto del nombre puro.</a:t>
            </a:r>
          </a:p>
        </p:txBody>
      </p:sp>
    </p:spTree>
    <p:extLst>
      <p:ext uri="{BB962C8B-B14F-4D97-AF65-F5344CB8AC3E}">
        <p14:creationId xmlns:p14="http://schemas.microsoft.com/office/powerpoint/2010/main" val="40294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6725" y="4494213"/>
            <a:ext cx="8532813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Este impedimento o distancia del nombre, donde el canto produce poco o ningún efecto, recibe el calificativo </a:t>
            </a:r>
            <a:r>
              <a:rPr lang="es-ES" sz="28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aparadha (ofensa).</a:t>
            </a:r>
            <a:endParaRPr lang="es-ES" sz="28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9202" name="Picture 2" descr="http://files.krishna.com/en/images/Ginsbergharinam640x43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" y="763779"/>
            <a:ext cx="4933950" cy="3343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716066" y="649288"/>
            <a:ext cx="4394597" cy="3860207"/>
          </a:xfrm>
        </p:spPr>
        <p:txBody>
          <a:bodyPr/>
          <a:lstStyle/>
          <a:p>
            <a:pPr eaLnBrk="1" hangingPunct="1"/>
            <a:r>
              <a:rPr lang="es-ES" sz="2800" smtClean="0"/>
              <a:t>También existe el canto del santo nombre con más impureza que, lo cual sitúa al que canta a una distancia del suddha-nama aún mayor.</a:t>
            </a:r>
            <a:br>
              <a:rPr lang="es-ES" sz="2800" smtClean="0"/>
            </a:br>
            <a:r>
              <a:rPr lang="es-ES" sz="2800" smtClean="0"/>
              <a:t>Cuanto mayor la distancia, menor el efecto del nombre puro.</a:t>
            </a:r>
          </a:p>
        </p:txBody>
      </p:sp>
    </p:spTree>
    <p:extLst>
      <p:ext uri="{BB962C8B-B14F-4D97-AF65-F5344CB8AC3E}">
        <p14:creationId xmlns:p14="http://schemas.microsoft.com/office/powerpoint/2010/main" val="15650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title"/>
          </p:nvPr>
        </p:nvSpPr>
        <p:spPr>
          <a:xfrm>
            <a:off x="466725" y="3876675"/>
            <a:ext cx="8229600" cy="2016125"/>
          </a:xfrm>
        </p:spPr>
        <p:txBody>
          <a:bodyPr/>
          <a:lstStyle/>
          <a:p>
            <a:pPr eaLnBrk="1" hangingPunct="1"/>
            <a:r>
              <a:rPr lang="es-ES" sz="2800" smtClean="0"/>
              <a:t>Para superar namabhasa, la jiva debe servir al guru genuino con gran atención.</a:t>
            </a:r>
            <a:br>
              <a:rPr lang="es-ES" sz="2800" smtClean="0"/>
            </a:br>
            <a:endParaRPr lang="es-ES" sz="2800" smtClean="0"/>
          </a:p>
        </p:txBody>
      </p:sp>
      <p:pic>
        <p:nvPicPr>
          <p:cNvPr id="98307" name="Picture 2" descr="http://backtogodhead.in/wp-content/uploads/1988/10/Back-To-Godhead-Kirtan-in-Vrindavan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377825"/>
            <a:ext cx="4876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8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Título"/>
          <p:cNvSpPr>
            <a:spLocks noGrp="1"/>
          </p:cNvSpPr>
          <p:nvPr>
            <p:ph type="title"/>
          </p:nvPr>
        </p:nvSpPr>
        <p:spPr>
          <a:xfrm>
            <a:off x="393700" y="3500438"/>
            <a:ext cx="8229600" cy="2233612"/>
          </a:xfrm>
        </p:spPr>
        <p:txBody>
          <a:bodyPr/>
          <a:lstStyle/>
          <a:p>
            <a:pPr eaLnBrk="1" hangingPunct="1"/>
            <a:r>
              <a:rPr lang="es-ES" sz="2400" smtClean="0"/>
              <a:t>Todo ser humano tiene el derecho de aceptar el santo nombre, pero sólo aquel que tiene fe en el nombre llega a practicar el canto del harinama.</a:t>
            </a:r>
            <a:br>
              <a:rPr lang="es-ES" sz="2400" smtClean="0"/>
            </a:br>
            <a:endParaRPr lang="es-ES" sz="2400" smtClean="0"/>
          </a:p>
        </p:txBody>
      </p:sp>
      <p:pic>
        <p:nvPicPr>
          <p:cNvPr id="185346" name="Picture 2" descr="http://www.jagannathpuri-info.net/hkm/img/sankirtan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038" y="215900"/>
            <a:ext cx="46672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Título"/>
          <p:cNvSpPr>
            <a:spLocks noGrp="1"/>
          </p:cNvSpPr>
          <p:nvPr>
            <p:ph type="title"/>
          </p:nvPr>
        </p:nvSpPr>
        <p:spPr>
          <a:xfrm>
            <a:off x="393700" y="3500438"/>
            <a:ext cx="8229600" cy="3386137"/>
          </a:xfrm>
        </p:spPr>
        <p:txBody>
          <a:bodyPr/>
          <a:lstStyle/>
          <a:p>
            <a:pPr eaLnBrk="1" hangingPunct="1"/>
            <a:r>
              <a:rPr lang="es-ES" sz="2400" smtClean="0"/>
              <a:t>Todo ser humano tiene el derecho de aceptar el santo nombre, pero sólo aquel que tiene fe en el nombre llega a practicar el canto del harinama.</a:t>
            </a:r>
            <a:br>
              <a:rPr lang="es-ES" sz="2400" smtClean="0"/>
            </a:br>
            <a:r>
              <a:rPr lang="es-ES" sz="2400" smtClean="0"/>
              <a:t/>
            </a:r>
            <a:br>
              <a:rPr lang="es-ES" sz="2400" smtClean="0"/>
            </a:br>
            <a:r>
              <a:rPr lang="es-ES" sz="2400" smtClean="0"/>
              <a:t>Mientras en actos de caridad, sacrificio, bañarse, japa etc. se debe considerar el tiempo, el lugar, y limpieza, en el canto del santo nombre del Señor, fe es el único requisito.</a:t>
            </a:r>
          </a:p>
        </p:txBody>
      </p:sp>
      <p:sp>
        <p:nvSpPr>
          <p:cNvPr id="101379" name="2 CuadroTexto"/>
          <p:cNvSpPr txBox="1">
            <a:spLocks noChangeArrowheads="1"/>
          </p:cNvSpPr>
          <p:nvPr/>
        </p:nvSpPr>
        <p:spPr bwMode="auto">
          <a:xfrm>
            <a:off x="4411663" y="649763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/>
              <a:t>♦</a:t>
            </a:r>
          </a:p>
        </p:txBody>
      </p:sp>
      <p:pic>
        <p:nvPicPr>
          <p:cNvPr id="185346" name="Picture 2" descr="http://www.jagannathpuri-info.net/hkm/img/sankirtan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038" y="215900"/>
            <a:ext cx="46672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2053" y="85954"/>
            <a:ext cx="84998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Krishna</a:t>
            </a:r>
          </a:p>
          <a:p>
            <a:pPr algn="ctr"/>
            <a:r>
              <a:rPr lang="es-ES" sz="5400" b="1" dirty="0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Krishna</a:t>
            </a:r>
          </a:p>
          <a:p>
            <a:pPr algn="ctr"/>
            <a:r>
              <a:rPr lang="es-ES" sz="5400" b="1" dirty="0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Krishna </a:t>
            </a:r>
            <a:r>
              <a:rPr lang="es-ES" sz="5400" b="1" dirty="0" err="1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Krishna</a:t>
            </a:r>
            <a:endParaRPr lang="es-ES" sz="5400" b="1" smtClean="0">
              <a:solidFill>
                <a:srgbClr val="FCF5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  <a:p>
            <a:pPr algn="ctr"/>
            <a:r>
              <a:rPr lang="es-ES" sz="5400" b="1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Hare</a:t>
            </a:r>
          </a:p>
          <a:p>
            <a:pPr algn="ctr"/>
            <a:r>
              <a:rPr lang="es-ES" sz="5400" b="1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Rama </a:t>
            </a:r>
          </a:p>
          <a:p>
            <a:pPr algn="ctr"/>
            <a:r>
              <a:rPr lang="es-ES" sz="5400" b="1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Rama</a:t>
            </a:r>
          </a:p>
          <a:p>
            <a:pPr algn="ctr"/>
            <a:r>
              <a:rPr lang="es-ES" sz="5400" b="1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 Rama Rama </a:t>
            </a:r>
          </a:p>
          <a:p>
            <a:pPr algn="ctr"/>
            <a:r>
              <a:rPr lang="es-ES" sz="5400" b="1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Hare Hare</a:t>
            </a:r>
            <a:endParaRPr lang="es-ES" sz="6000" b="1" smtClean="0">
              <a:solidFill>
                <a:srgbClr val="FCF5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  <a:p>
            <a:pPr algn="ctr"/>
            <a:r>
              <a:rPr lang="es-ES" b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4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Puesto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que el nombre de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Krishna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no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está contaminado por las cualidades materiales, </a:t>
            </a:r>
            <a:endParaRPr lang="es-ES" altLang="zh-CN" sz="3000" b="1" smtClean="0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80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auto">
          <a:xfrm>
            <a:off x="0" y="0"/>
            <a:ext cx="9144000" cy="70306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3700" y="-28575"/>
            <a:ext cx="8426450" cy="1296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zh-CN" sz="9900" baseline="2000" smtClean="0">
                <a:solidFill>
                  <a:srgbClr val="1F02B0"/>
                </a:solidFill>
                <a:latin typeface="Berlin Sans FB" pitchFamily="34" charset="0"/>
                <a:ea typeface="SimSun" pitchFamily="2" charset="-122"/>
                <a:sym typeface="AR BERKLEY" charset="0"/>
              </a:rPr>
              <a:t>Harinama-cintamani</a:t>
            </a:r>
            <a:endParaRPr lang="es-ES" altLang="zh-CN" sz="4000" smtClean="0">
              <a:latin typeface="Berlin Sans FB" pitchFamily="34" charset="0"/>
              <a:ea typeface="SimSun" pitchFamily="2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2263" y="1052513"/>
            <a:ext cx="8497887" cy="649287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4400" smtClean="0">
                <a:solidFill>
                  <a:srgbClr val="FCF570"/>
                </a:solidFill>
                <a:latin typeface="AR BERKLEY" charset="0"/>
                <a:ea typeface="SimSun" pitchFamily="2" charset="-122"/>
                <a:sym typeface="AR BERKLEY" charset="0"/>
              </a:rPr>
              <a:t>La Joya del Santo Nombre</a:t>
            </a:r>
            <a:endParaRPr lang="es-ES" altLang="zh-CN" smtClean="0">
              <a:solidFill>
                <a:srgbClr val="FCF57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13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209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Puesto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que el nombre de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Krishna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no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está contaminado por las cualidades materiales, </a:t>
            </a:r>
            <a:endParaRPr lang="es-ES" altLang="zh-CN" sz="3000" b="1" smtClean="0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no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existe la posibilidad de que se mezcle con maya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.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4334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nombre de Krishna es siempre liberado y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espiritual. 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4247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nombre de Krishna es siempre liberado y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espiritual. Nunca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está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condicionado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por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las leyes de la naturaleza material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.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6028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37462"/>
            <a:ext cx="9144000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Eso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se debe a que el nombre de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Krishna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y </a:t>
            </a: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Krishna mismo son idénticos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.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3429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>
          <a:xfrm>
            <a:off x="4078288" y="491727"/>
            <a:ext cx="5063907" cy="2505075"/>
          </a:xfrm>
        </p:spPr>
        <p:txBody>
          <a:bodyPr/>
          <a:lstStyle/>
          <a:p>
            <a:pPr eaLnBrk="1" hangingPunct="1"/>
            <a:r>
              <a:rPr lang="es-ES" sz="2400" smtClean="0">
                <a:solidFill>
                  <a:srgbClr val="002060"/>
                </a:solidFill>
              </a:rPr>
              <a:t>En Nilacala,</a:t>
            </a:r>
            <a:br>
              <a:rPr lang="es-ES" sz="2400" smtClean="0">
                <a:solidFill>
                  <a:srgbClr val="002060"/>
                </a:solidFill>
              </a:rPr>
            </a:br>
            <a:r>
              <a:rPr lang="es-ES" sz="2400" smtClean="0">
                <a:solidFill>
                  <a:srgbClr val="002060"/>
                </a:solidFill>
              </a:rPr>
              <a:t>en el templo de Jagannatha,</a:t>
            </a:r>
            <a:br>
              <a:rPr lang="es-ES" sz="2400" smtClean="0">
                <a:solidFill>
                  <a:srgbClr val="002060"/>
                </a:solidFill>
              </a:rPr>
            </a:br>
            <a:r>
              <a:rPr lang="es-ES" sz="2400" smtClean="0">
                <a:solidFill>
                  <a:srgbClr val="002060"/>
                </a:solidFill>
              </a:rPr>
              <a:t>reside Daru-brahman,</a:t>
            </a:r>
            <a:br>
              <a:rPr lang="es-ES" sz="2400" smtClean="0">
                <a:solidFill>
                  <a:srgbClr val="002060"/>
                </a:solidFill>
              </a:rPr>
            </a:br>
            <a:r>
              <a:rPr lang="es-ES" sz="2400" smtClean="0">
                <a:solidFill>
                  <a:srgbClr val="002060"/>
                </a:solidFill>
              </a:rPr>
              <a:t>la Suprema Personalidad de Dios</a:t>
            </a:r>
            <a:br>
              <a:rPr lang="es-ES" sz="2400" smtClean="0">
                <a:solidFill>
                  <a:srgbClr val="002060"/>
                </a:solidFill>
              </a:rPr>
            </a:br>
            <a:r>
              <a:rPr lang="es-ES" sz="2400" smtClean="0">
                <a:solidFill>
                  <a:srgbClr val="002060"/>
                </a:solidFill>
              </a:rPr>
              <a:t>en forma de madera.</a:t>
            </a:r>
          </a:p>
        </p:txBody>
      </p:sp>
      <p:pic>
        <p:nvPicPr>
          <p:cNvPr id="11267" name="Picture 2" descr="http://www.devavision.org/images3/jagannatha-temp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03225"/>
            <a:ext cx="39004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upload.wikimedia.org/wikipedia/commons/0/06/Suna_Vesha_or_Golden_Attire_of_Lord_Shri_Jagannath_of_Puri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3213100"/>
            <a:ext cx="49339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7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466725" y="4221363"/>
            <a:ext cx="5041900" cy="1801015"/>
          </a:xfrm>
        </p:spPr>
        <p:txBody>
          <a:bodyPr/>
          <a:lstStyle/>
          <a:p>
            <a:pPr eaLnBrk="1" hangingPunct="1"/>
            <a:r>
              <a:rPr lang="es-ES" sz="2000" smtClean="0"/>
              <a:t>En el mismo </a:t>
            </a:r>
            <a:r>
              <a:rPr lang="es-ES" sz="2000" i="1" smtClean="0"/>
              <a:t>dhama</a:t>
            </a:r>
            <a:r>
              <a:rPr lang="es-ES" sz="2000" smtClean="0"/>
              <a:t>, Sri Caitanya, la Suprema Personalidad de Dios</a:t>
            </a:r>
            <a:br>
              <a:rPr lang="es-ES" sz="2000" smtClean="0"/>
            </a:br>
            <a:r>
              <a:rPr lang="es-ES" sz="2000" smtClean="0"/>
              <a:t>en forma de un </a:t>
            </a:r>
            <a:r>
              <a:rPr lang="es-ES" sz="2000" i="1" smtClean="0"/>
              <a:t>sannyasi</a:t>
            </a:r>
            <a:r>
              <a:rPr lang="es-ES" sz="2000" smtClean="0"/>
              <a:t>, residió para otorgar toda buena fortuna a la humanidad</a:t>
            </a:r>
          </a:p>
        </p:txBody>
      </p:sp>
      <p:pic>
        <p:nvPicPr>
          <p:cNvPr id="12291" name="Picture 2" descr="http://thedivineflute.weebly.com/uploads/1/3/6/1/13611754/8149506_or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03225"/>
            <a:ext cx="5570537" cy="401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http://thedivineflute.weebly.com/uploads/1/3/6/1/13611754/8149506_or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03225"/>
            <a:ext cx="5570537" cy="401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2218" y="5699202"/>
            <a:ext cx="461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difundiendo el dharma de Kali-yuga,</a:t>
            </a:r>
          </a:p>
          <a:p>
            <a:pPr algn="ctr"/>
            <a:r>
              <a:rPr lang="es-ES" sz="2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harinama-sankirtana.</a:t>
            </a:r>
          </a:p>
        </p:txBody>
      </p:sp>
      <p:pic>
        <p:nvPicPr>
          <p:cNvPr id="5" name="Picture 4" descr="http://images.fineartamerica.com/images-medium-large-5/chaitanya-mahaprabhu-in-jaganath-puri-vrindavan-da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638425"/>
            <a:ext cx="2676525" cy="3867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6725" y="4221363"/>
            <a:ext cx="5041900" cy="1801015"/>
          </a:xfrm>
        </p:spPr>
        <p:txBody>
          <a:bodyPr/>
          <a:lstStyle/>
          <a:p>
            <a:pPr eaLnBrk="1" hangingPunct="1"/>
            <a:r>
              <a:rPr lang="es-ES" sz="2000" smtClean="0"/>
              <a:t>En el mismo </a:t>
            </a:r>
            <a:r>
              <a:rPr lang="es-ES" sz="2000" i="1" smtClean="0"/>
              <a:t>dhama</a:t>
            </a:r>
            <a:r>
              <a:rPr lang="es-ES" sz="2000" smtClean="0"/>
              <a:t>, Sri Caitanya, la Suprema Personalidad de Dios</a:t>
            </a:r>
            <a:br>
              <a:rPr lang="es-ES" sz="2000" smtClean="0"/>
            </a:br>
            <a:r>
              <a:rPr lang="es-ES" sz="2000" smtClean="0"/>
              <a:t>en forma de un </a:t>
            </a:r>
            <a:r>
              <a:rPr lang="es-ES" sz="2000" i="1" smtClean="0"/>
              <a:t>sannyasi</a:t>
            </a:r>
            <a:r>
              <a:rPr lang="es-ES" sz="2000" smtClean="0"/>
              <a:t>, residió para otorgar toda buena fortuna a la humanidad</a:t>
            </a:r>
          </a:p>
        </p:txBody>
      </p:sp>
    </p:spTree>
    <p:extLst>
      <p:ext uri="{BB962C8B-B14F-4D97-AF65-F5344CB8AC3E}">
        <p14:creationId xmlns:p14="http://schemas.microsoft.com/office/powerpoint/2010/main" val="37843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>
            <a:spLocks noChangeArrowheads="1"/>
          </p:cNvSpPr>
          <p:nvPr/>
        </p:nvSpPr>
        <p:spPr bwMode="auto">
          <a:xfrm>
            <a:off x="684213" y="331581"/>
            <a:ext cx="7918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3600" b="1">
                <a:solidFill>
                  <a:schemeClr val="accent2"/>
                </a:solidFill>
                <a:latin typeface="Calibri" pitchFamily="34" charset="0"/>
              </a:rPr>
              <a:t>Sri Caitanya Mahaprabhu,</a:t>
            </a:r>
          </a:p>
          <a:p>
            <a:pPr algn="ctr">
              <a:buSzPct val="100000"/>
            </a:pPr>
            <a:r>
              <a:rPr lang="es-ES" altLang="zh-CN" sz="3600" b="1">
                <a:solidFill>
                  <a:schemeClr val="accent2"/>
                </a:solidFill>
                <a:latin typeface="Calibri" pitchFamily="34" charset="0"/>
              </a:rPr>
              <a:t>la misericordia en persona,</a:t>
            </a:r>
            <a:endParaRPr lang="es-ES" altLang="zh-CN" sz="2000">
              <a:latin typeface="Calibri" pitchFamily="34" charset="0"/>
            </a:endParaRPr>
          </a:p>
        </p:txBody>
      </p:sp>
      <p:sp>
        <p:nvSpPr>
          <p:cNvPr id="14340" name="Text Box 4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600200"/>
            <a:ext cx="3459162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>
            <a:spLocks noChangeArrowheads="1"/>
          </p:cNvSpPr>
          <p:nvPr/>
        </p:nvSpPr>
        <p:spPr bwMode="auto">
          <a:xfrm>
            <a:off x="684213" y="331581"/>
            <a:ext cx="7918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3600" b="1">
                <a:solidFill>
                  <a:schemeClr val="accent2"/>
                </a:solidFill>
                <a:latin typeface="Calibri" pitchFamily="34" charset="0"/>
              </a:rPr>
              <a:t>Sri Caitanya Mahaprabhu,</a:t>
            </a:r>
          </a:p>
          <a:p>
            <a:pPr algn="ctr">
              <a:buSzPct val="100000"/>
            </a:pPr>
            <a:r>
              <a:rPr lang="es-ES" altLang="zh-CN" sz="3600" b="1">
                <a:solidFill>
                  <a:schemeClr val="accent2"/>
                </a:solidFill>
                <a:latin typeface="Calibri" pitchFamily="34" charset="0"/>
              </a:rPr>
              <a:t>la misericordia en persona,</a:t>
            </a:r>
            <a:endParaRPr lang="es-ES" altLang="zh-CN" sz="2000">
              <a:latin typeface="Calibri" pitchFamily="34" charset="0"/>
            </a:endParaRPr>
          </a:p>
        </p:txBody>
      </p:sp>
      <p:sp>
        <p:nvSpPr>
          <p:cNvPr id="14340" name="Text Box 4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600200"/>
            <a:ext cx="3459162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>
            <a:spLocks noChangeArrowheads="1"/>
          </p:cNvSpPr>
          <p:nvPr/>
        </p:nvSpPr>
        <p:spPr bwMode="auto">
          <a:xfrm>
            <a:off x="-3284" y="5486618"/>
            <a:ext cx="9128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s-ES" altLang="zh-CN" sz="2800" b="1">
                <a:solidFill>
                  <a:schemeClr val="accent2"/>
                </a:solidFill>
                <a:latin typeface="Calibri" pitchFamily="34" charset="0"/>
              </a:rPr>
              <a:t>vino al mundo material</a:t>
            </a:r>
          </a:p>
          <a:p>
            <a:pPr algn="ctr">
              <a:buSzPct val="100000"/>
            </a:pPr>
            <a:r>
              <a:rPr lang="es-ES" altLang="zh-CN" sz="2800" b="1">
                <a:solidFill>
                  <a:schemeClr val="accent2"/>
                </a:solidFill>
                <a:latin typeface="Calibri" pitchFamily="34" charset="0"/>
              </a:rPr>
              <a:t>para distribuir amor por Dios</a:t>
            </a:r>
          </a:p>
          <a:p>
            <a:pPr algn="ctr">
              <a:buSzPct val="100000"/>
            </a:pPr>
            <a:r>
              <a:rPr lang="es-ES" altLang="zh-CN" sz="2800" b="1">
                <a:solidFill>
                  <a:schemeClr val="accent2"/>
                </a:solidFill>
                <a:latin typeface="Calibri" pitchFamily="34" charset="0"/>
              </a:rPr>
              <a:t>a todas las entidades vivientes. </a:t>
            </a:r>
            <a:endParaRPr lang="es-ES" altLang="zh-CN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>
            <a:spLocks noChangeArrowheads="1"/>
          </p:cNvSpPr>
          <p:nvPr/>
        </p:nvSpPr>
        <p:spPr bwMode="auto">
          <a:xfrm>
            <a:off x="5940425" y="3573463"/>
            <a:ext cx="2349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Details of Rasa</a:t>
            </a:r>
            <a:endParaRPr lang="es-ES" altLang="zh-CN"/>
          </a:p>
        </p:txBody>
      </p:sp>
      <p:sp>
        <p:nvSpPr>
          <p:cNvPr id="15364" name="Text Box 6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5365" name="Text Box 7"/>
          <p:cNvSpPr>
            <a:spLocks noChangeArrowheads="1"/>
          </p:cNvSpPr>
          <p:nvPr/>
        </p:nvSpPr>
        <p:spPr bwMode="auto">
          <a:xfrm>
            <a:off x="1763713" y="350202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zh-CN">
                <a:solidFill>
                  <a:srgbClr val="FFF0B5"/>
                </a:solidFill>
              </a:rPr>
              <a:t>Concepto de Rasa</a:t>
            </a:r>
            <a:endParaRPr lang="es-ES" altLang="zh-CN"/>
          </a:p>
        </p:txBody>
      </p:sp>
      <p:sp>
        <p:nvSpPr>
          <p:cNvPr id="15366" name="Text Box 9"/>
          <p:cNvSpPr>
            <a:spLocks noChangeArrowheads="1"/>
          </p:cNvSpPr>
          <p:nvPr/>
        </p:nvSpPr>
        <p:spPr bwMode="auto">
          <a:xfrm>
            <a:off x="5259388" y="3502025"/>
            <a:ext cx="927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5367" name="Text Box 10"/>
          <p:cNvSpPr>
            <a:spLocks noChangeArrowheads="1"/>
          </p:cNvSpPr>
          <p:nvPr/>
        </p:nvSpPr>
        <p:spPr bwMode="auto">
          <a:xfrm>
            <a:off x="6451600" y="3502025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Detalles de  Rasa</a:t>
            </a:r>
            <a:endParaRPr lang="es-ES" altLang="zh-CN"/>
          </a:p>
        </p:txBody>
      </p:sp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04788"/>
            <a:ext cx="17097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-14288" y="1909762"/>
            <a:ext cx="91963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endParaRPr lang="es-ES" altLang="zh-CN" b="1">
              <a:solidFill>
                <a:schemeClr val="accent2"/>
              </a:solidFill>
            </a:endParaRP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Él propagó diferentes aspectos del </a:t>
            </a:r>
            <a:r>
              <a:rPr lang="es-ES" altLang="zh-CN" sz="2800" i="1">
                <a:solidFill>
                  <a:srgbClr val="008000"/>
                </a:solidFill>
                <a:latin typeface="Calibri" pitchFamily="34" charset="0"/>
              </a:rPr>
              <a:t>bhakti</a:t>
            </a: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a través de diferentes devotos.</a:t>
            </a:r>
            <a:endParaRPr lang="es-ES" altLang="zh-CN" sz="200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auto">
          <a:xfrm>
            <a:off x="0" y="0"/>
            <a:ext cx="9144000" cy="70306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3700" y="-28575"/>
            <a:ext cx="8426450" cy="1296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zh-CN" sz="9900" baseline="2000" smtClean="0">
                <a:solidFill>
                  <a:srgbClr val="1F02B0"/>
                </a:solidFill>
                <a:latin typeface="Berlin Sans FB" pitchFamily="34" charset="0"/>
                <a:ea typeface="SimSun" pitchFamily="2" charset="-122"/>
                <a:sym typeface="AR BERKLEY" charset="0"/>
              </a:rPr>
              <a:t>Harinama-cintamani</a:t>
            </a:r>
            <a:endParaRPr lang="es-ES" altLang="zh-CN" sz="4000" smtClean="0">
              <a:latin typeface="Berlin Sans FB" pitchFamily="34" charset="0"/>
              <a:ea typeface="SimSun" pitchFamily="2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2263" y="1052513"/>
            <a:ext cx="8497887" cy="649287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s-ES" altLang="zh-CN" sz="4400" smtClean="0">
                <a:solidFill>
                  <a:srgbClr val="FFC000"/>
                </a:solidFill>
                <a:latin typeface="AR BERKLEY" charset="0"/>
                <a:ea typeface="SimSun" pitchFamily="2" charset="-122"/>
                <a:sym typeface="AR BERKLEY" charset="0"/>
              </a:rPr>
              <a:t>La Joya del Santo Nombre</a:t>
            </a:r>
            <a:endParaRPr lang="es-ES" altLang="zh-CN" smtClean="0">
              <a:solidFill>
                <a:srgbClr val="FFC000"/>
              </a:solidFill>
              <a:ea typeface="SimSun" pitchFamily="2" charset="-122"/>
            </a:endParaRPr>
          </a:p>
        </p:txBody>
      </p:sp>
      <p:pic>
        <p:nvPicPr>
          <p:cNvPr id="2052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987550"/>
            <a:ext cx="31242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1 CuadroTexto"/>
          <p:cNvSpPr txBox="1">
            <a:spLocks noChangeArrowheads="1"/>
          </p:cNvSpPr>
          <p:nvPr/>
        </p:nvSpPr>
        <p:spPr bwMode="auto">
          <a:xfrm>
            <a:off x="1185863" y="6229350"/>
            <a:ext cx="662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b="1" smtClean="0">
                <a:solidFill>
                  <a:schemeClr val="accent6">
                    <a:lumMod val="50000"/>
                  </a:schemeClr>
                </a:solidFill>
              </a:rPr>
              <a:t>Srila </a:t>
            </a:r>
            <a:r>
              <a:rPr lang="es-ES" b="1">
                <a:solidFill>
                  <a:schemeClr val="accent6">
                    <a:lumMod val="50000"/>
                  </a:schemeClr>
                </a:solidFill>
              </a:rPr>
              <a:t>Saccidananda Bhaktivinoda Thakura</a:t>
            </a:r>
          </a:p>
        </p:txBody>
      </p:sp>
    </p:spTree>
    <p:extLst>
      <p:ext uri="{BB962C8B-B14F-4D97-AF65-F5344CB8AC3E}">
        <p14:creationId xmlns:p14="http://schemas.microsoft.com/office/powerpoint/2010/main" val="17534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>
            <a:spLocks noChangeArrowheads="1"/>
          </p:cNvSpPr>
          <p:nvPr/>
        </p:nvSpPr>
        <p:spPr bwMode="auto">
          <a:xfrm>
            <a:off x="5940425" y="3573463"/>
            <a:ext cx="2349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Details of Rasa</a:t>
            </a:r>
            <a:endParaRPr lang="es-ES" altLang="zh-CN"/>
          </a:p>
        </p:txBody>
      </p:sp>
      <p:sp>
        <p:nvSpPr>
          <p:cNvPr id="16388" name="Text Box 6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6389" name="Text Box 7"/>
          <p:cNvSpPr>
            <a:spLocks noChangeArrowheads="1"/>
          </p:cNvSpPr>
          <p:nvPr/>
        </p:nvSpPr>
        <p:spPr bwMode="auto">
          <a:xfrm>
            <a:off x="1763713" y="350202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zh-CN">
                <a:solidFill>
                  <a:srgbClr val="FFF0B5"/>
                </a:solidFill>
              </a:rPr>
              <a:t>Concepto de Rasa</a:t>
            </a:r>
            <a:endParaRPr lang="es-ES" altLang="zh-CN"/>
          </a:p>
        </p:txBody>
      </p:sp>
      <p:sp>
        <p:nvSpPr>
          <p:cNvPr id="16390" name="Text Box 9"/>
          <p:cNvSpPr>
            <a:spLocks noChangeArrowheads="1"/>
          </p:cNvSpPr>
          <p:nvPr/>
        </p:nvSpPr>
        <p:spPr bwMode="auto">
          <a:xfrm>
            <a:off x="5259388" y="3502025"/>
            <a:ext cx="927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6391" name="Text Box 10"/>
          <p:cNvSpPr>
            <a:spLocks noChangeArrowheads="1"/>
          </p:cNvSpPr>
          <p:nvPr/>
        </p:nvSpPr>
        <p:spPr bwMode="auto">
          <a:xfrm>
            <a:off x="6451600" y="3502025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Detalles de  Rasa</a:t>
            </a:r>
            <a:endParaRPr lang="es-ES" altLang="zh-CN"/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04788"/>
            <a:ext cx="17097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2025"/>
            <a:ext cx="27622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1"/>
          <p:cNvSpPr>
            <a:spLocks noChangeArrowheads="1"/>
          </p:cNvSpPr>
          <p:nvPr/>
        </p:nvSpPr>
        <p:spPr bwMode="auto">
          <a:xfrm>
            <a:off x="1824038" y="3162300"/>
            <a:ext cx="20875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/>
              <a:t>Ramananda Raya</a:t>
            </a:r>
          </a:p>
        </p:txBody>
      </p:sp>
      <p:sp>
        <p:nvSpPr>
          <p:cNvPr id="16395" name="Text Box 7"/>
          <p:cNvSpPr>
            <a:spLocks noChangeArrowheads="1"/>
          </p:cNvSpPr>
          <p:nvPr/>
        </p:nvSpPr>
        <p:spPr bwMode="auto">
          <a:xfrm>
            <a:off x="1735138" y="3492500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zh-CN">
                <a:solidFill>
                  <a:srgbClr val="FFF0B5"/>
                </a:solidFill>
              </a:rPr>
              <a:t>Concepto de Rasa</a:t>
            </a:r>
            <a:endParaRPr lang="es-ES" altLang="zh-CN"/>
          </a:p>
        </p:txBody>
      </p:sp>
      <p:sp>
        <p:nvSpPr>
          <p:cNvPr id="13" name="Text Box 2"/>
          <p:cNvSpPr>
            <a:spLocks noChangeArrowheads="1"/>
          </p:cNvSpPr>
          <p:nvPr/>
        </p:nvSpPr>
        <p:spPr bwMode="auto">
          <a:xfrm>
            <a:off x="-14288" y="1909762"/>
            <a:ext cx="91963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endParaRPr lang="es-ES" altLang="zh-CN" b="1">
              <a:solidFill>
                <a:schemeClr val="accent2"/>
              </a:solidFill>
            </a:endParaRP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Él propagó diferentes aspectos del </a:t>
            </a:r>
            <a:r>
              <a:rPr lang="es-ES" altLang="zh-CN" sz="2800" i="1">
                <a:solidFill>
                  <a:srgbClr val="008000"/>
                </a:solidFill>
                <a:latin typeface="Calibri" pitchFamily="34" charset="0"/>
              </a:rPr>
              <a:t>bhakti</a:t>
            </a: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a través de diferentes devotos.</a:t>
            </a:r>
            <a:endParaRPr lang="es-ES" altLang="zh-CN" sz="200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4" grpId="0"/>
      <p:bldP spid="163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6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7412" name="Text Box 7"/>
          <p:cNvSpPr>
            <a:spLocks noChangeArrowheads="1"/>
          </p:cNvSpPr>
          <p:nvPr/>
        </p:nvSpPr>
        <p:spPr bwMode="auto">
          <a:xfrm>
            <a:off x="1763713" y="350202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zh-CN">
                <a:solidFill>
                  <a:srgbClr val="FFF0B5"/>
                </a:solidFill>
              </a:rPr>
              <a:t>Concepto de Rasa</a:t>
            </a:r>
            <a:endParaRPr lang="es-ES" altLang="zh-CN"/>
          </a:p>
        </p:txBody>
      </p:sp>
      <p:sp>
        <p:nvSpPr>
          <p:cNvPr id="17413" name="Text Box 9"/>
          <p:cNvSpPr>
            <a:spLocks noChangeArrowheads="1"/>
          </p:cNvSpPr>
          <p:nvPr/>
        </p:nvSpPr>
        <p:spPr bwMode="auto">
          <a:xfrm>
            <a:off x="5139391" y="3502025"/>
            <a:ext cx="927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7414" name="Text Box 10"/>
          <p:cNvSpPr>
            <a:spLocks noChangeArrowheads="1"/>
          </p:cNvSpPr>
          <p:nvPr/>
        </p:nvSpPr>
        <p:spPr bwMode="auto">
          <a:xfrm>
            <a:off x="6451600" y="35004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Detalles de  Rasa</a:t>
            </a:r>
            <a:endParaRPr lang="es-ES" altLang="zh-CN"/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04788"/>
            <a:ext cx="17097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2025"/>
            <a:ext cx="27622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11"/>
          <p:cNvSpPr>
            <a:spLocks noChangeArrowheads="1"/>
          </p:cNvSpPr>
          <p:nvPr/>
        </p:nvSpPr>
        <p:spPr bwMode="auto">
          <a:xfrm>
            <a:off x="1820863" y="3162300"/>
            <a:ext cx="20875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/>
              <a:t>Ramananda Raya</a:t>
            </a:r>
          </a:p>
        </p:txBody>
      </p: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04" y="3502025"/>
            <a:ext cx="22574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2"/>
          <p:cNvSpPr>
            <a:spLocks noChangeArrowheads="1"/>
          </p:cNvSpPr>
          <p:nvPr/>
        </p:nvSpPr>
        <p:spPr bwMode="auto">
          <a:xfrm>
            <a:off x="4310716" y="3162300"/>
            <a:ext cx="1704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/>
              <a:t>Sarvabhauma</a:t>
            </a:r>
          </a:p>
        </p:txBody>
      </p:sp>
      <p:sp>
        <p:nvSpPr>
          <p:cNvPr id="17420" name="Text Box 9"/>
          <p:cNvSpPr>
            <a:spLocks noChangeArrowheads="1"/>
          </p:cNvSpPr>
          <p:nvPr/>
        </p:nvSpPr>
        <p:spPr bwMode="auto">
          <a:xfrm>
            <a:off x="5182253" y="3500438"/>
            <a:ext cx="927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7421" name="Text Box 7"/>
          <p:cNvSpPr>
            <a:spLocks noChangeArrowheads="1"/>
          </p:cNvSpPr>
          <p:nvPr/>
        </p:nvSpPr>
        <p:spPr bwMode="auto">
          <a:xfrm>
            <a:off x="1733550" y="3500438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zh-CN">
                <a:solidFill>
                  <a:srgbClr val="FFF0B5"/>
                </a:solidFill>
              </a:rPr>
              <a:t>Concepto de Rasa</a:t>
            </a:r>
            <a:endParaRPr lang="es-ES" altLang="zh-CN"/>
          </a:p>
        </p:txBody>
      </p:sp>
      <p:sp>
        <p:nvSpPr>
          <p:cNvPr id="15" name="Text Box 2"/>
          <p:cNvSpPr>
            <a:spLocks noChangeArrowheads="1"/>
          </p:cNvSpPr>
          <p:nvPr/>
        </p:nvSpPr>
        <p:spPr bwMode="auto">
          <a:xfrm>
            <a:off x="-14288" y="1909762"/>
            <a:ext cx="91963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endParaRPr lang="es-ES" altLang="zh-CN" b="1">
              <a:solidFill>
                <a:schemeClr val="accent2"/>
              </a:solidFill>
            </a:endParaRP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Él propagó diferentes aspectos del </a:t>
            </a:r>
            <a:r>
              <a:rPr lang="es-ES" altLang="zh-CN" sz="2800" i="1">
                <a:solidFill>
                  <a:srgbClr val="008000"/>
                </a:solidFill>
                <a:latin typeface="Calibri" pitchFamily="34" charset="0"/>
              </a:rPr>
              <a:t>bhakti</a:t>
            </a: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a través de diferentes devotos.</a:t>
            </a:r>
            <a:endParaRPr lang="es-ES" altLang="zh-CN" sz="200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9" grpId="0"/>
      <p:bldP spid="174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>
            <a:spLocks noChangeArrowheads="1"/>
          </p:cNvSpPr>
          <p:nvPr/>
        </p:nvSpPr>
        <p:spPr bwMode="auto">
          <a:xfrm>
            <a:off x="5940425" y="3573463"/>
            <a:ext cx="2349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Details of Rasa</a:t>
            </a:r>
            <a:endParaRPr lang="es-ES" altLang="zh-CN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02025"/>
            <a:ext cx="27622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2025"/>
            <a:ext cx="22574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8439" name="Text Box 7"/>
          <p:cNvSpPr>
            <a:spLocks noChangeArrowheads="1"/>
          </p:cNvSpPr>
          <p:nvPr/>
        </p:nvSpPr>
        <p:spPr bwMode="auto">
          <a:xfrm>
            <a:off x="1763713" y="350202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ES" altLang="zh-CN">
                <a:solidFill>
                  <a:srgbClr val="FFF0B5"/>
                </a:solidFill>
              </a:rPr>
              <a:t>Concepto de Rasa</a:t>
            </a:r>
            <a:endParaRPr lang="es-ES" altLang="zh-CN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20" y="3502025"/>
            <a:ext cx="24050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9"/>
          <p:cNvSpPr>
            <a:spLocks noChangeArrowheads="1"/>
          </p:cNvSpPr>
          <p:nvPr/>
        </p:nvSpPr>
        <p:spPr bwMode="auto">
          <a:xfrm>
            <a:off x="5259388" y="3502025"/>
            <a:ext cx="927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sp>
        <p:nvSpPr>
          <p:cNvPr id="18442" name="Text Box 10"/>
          <p:cNvSpPr>
            <a:spLocks noChangeArrowheads="1"/>
          </p:cNvSpPr>
          <p:nvPr/>
        </p:nvSpPr>
        <p:spPr bwMode="auto">
          <a:xfrm>
            <a:off x="6435834" y="3502025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Detalles de  Rasa</a:t>
            </a:r>
            <a:endParaRPr lang="es-ES" altLang="zh-CN"/>
          </a:p>
        </p:txBody>
      </p:sp>
      <p:sp>
        <p:nvSpPr>
          <p:cNvPr id="18443" name="Text Box 11"/>
          <p:cNvSpPr>
            <a:spLocks noChangeArrowheads="1"/>
          </p:cNvSpPr>
          <p:nvPr/>
        </p:nvSpPr>
        <p:spPr bwMode="auto">
          <a:xfrm>
            <a:off x="1824038" y="3162300"/>
            <a:ext cx="20875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/>
              <a:t>Ramananda Raya</a:t>
            </a:r>
          </a:p>
        </p:txBody>
      </p:sp>
      <p:sp>
        <p:nvSpPr>
          <p:cNvPr id="18444" name="Text Box 12"/>
          <p:cNvSpPr>
            <a:spLocks noChangeArrowheads="1"/>
          </p:cNvSpPr>
          <p:nvPr/>
        </p:nvSpPr>
        <p:spPr bwMode="auto">
          <a:xfrm>
            <a:off x="4384675" y="3162300"/>
            <a:ext cx="1704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/>
              <a:t>Sarvabhauma</a:t>
            </a:r>
          </a:p>
        </p:txBody>
      </p:sp>
      <p:sp>
        <p:nvSpPr>
          <p:cNvPr id="18445" name="Text Box 13"/>
          <p:cNvSpPr>
            <a:spLocks noChangeArrowheads="1"/>
          </p:cNvSpPr>
          <p:nvPr/>
        </p:nvSpPr>
        <p:spPr bwMode="auto">
          <a:xfrm>
            <a:off x="6710472" y="3151188"/>
            <a:ext cx="1735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/>
              <a:t>Rupa Gosvami</a:t>
            </a:r>
          </a:p>
        </p:txBody>
      </p:sp>
      <p:pic>
        <p:nvPicPr>
          <p:cNvPr id="184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04788"/>
            <a:ext cx="17097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"/>
          <p:cNvSpPr>
            <a:spLocks noChangeArrowheads="1"/>
          </p:cNvSpPr>
          <p:nvPr/>
        </p:nvSpPr>
        <p:spPr bwMode="auto">
          <a:xfrm>
            <a:off x="-14288" y="1909762"/>
            <a:ext cx="91963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endParaRPr lang="es-ES" altLang="zh-CN" b="1">
              <a:solidFill>
                <a:schemeClr val="accent2"/>
              </a:solidFill>
            </a:endParaRP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Él propagó diferentes aspectos del </a:t>
            </a:r>
            <a:r>
              <a:rPr lang="es-ES" altLang="zh-CN" sz="2800" i="1">
                <a:solidFill>
                  <a:srgbClr val="008000"/>
                </a:solidFill>
                <a:latin typeface="Calibri" pitchFamily="34" charset="0"/>
              </a:rPr>
              <a:t>bhakti</a:t>
            </a:r>
          </a:p>
          <a:p>
            <a:pPr algn="ctr">
              <a:buSzPct val="100000"/>
            </a:pPr>
            <a:r>
              <a:rPr lang="es-ES" altLang="zh-CN" sz="2800">
                <a:solidFill>
                  <a:srgbClr val="008000"/>
                </a:solidFill>
                <a:latin typeface="Calibri" pitchFamily="34" charset="0"/>
              </a:rPr>
              <a:t>a través de diferentes devotos.</a:t>
            </a:r>
            <a:endParaRPr lang="es-ES" altLang="zh-CN" sz="200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>
            <a:spLocks noChangeArrowheads="1"/>
          </p:cNvSpPr>
          <p:nvPr/>
        </p:nvSpPr>
        <p:spPr bwMode="auto">
          <a:xfrm>
            <a:off x="5940425" y="3573463"/>
            <a:ext cx="2349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Details of Rasa</a:t>
            </a:r>
            <a:endParaRPr lang="es-ES" altLang="zh-CN"/>
          </a:p>
        </p:txBody>
      </p:sp>
      <p:sp>
        <p:nvSpPr>
          <p:cNvPr id="19460" name="Text Box 6"/>
          <p:cNvSpPr>
            <a:spLocks noChangeArrowheads="1"/>
          </p:cNvSpPr>
          <p:nvPr/>
        </p:nvSpPr>
        <p:spPr bwMode="auto">
          <a:xfrm>
            <a:off x="7308850" y="3573463"/>
            <a:ext cx="163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>
                <a:solidFill>
                  <a:srgbClr val="FFF0B5"/>
                </a:solidFill>
              </a:rPr>
              <a:t>Mukti</a:t>
            </a:r>
            <a:endParaRPr lang="es-ES" altLang="zh-CN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04788"/>
            <a:ext cx="2761858" cy="307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79" y="3215144"/>
            <a:ext cx="2592395" cy="34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1 CuadroTexto"/>
          <p:cNvSpPr txBox="1">
            <a:spLocks noChangeArrowheads="1"/>
          </p:cNvSpPr>
          <p:nvPr/>
        </p:nvSpPr>
        <p:spPr bwMode="auto">
          <a:xfrm>
            <a:off x="4543425" y="4724400"/>
            <a:ext cx="46005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2800">
                <a:solidFill>
                  <a:srgbClr val="008000"/>
                </a:solidFill>
                <a:latin typeface="Calibri" pitchFamily="34" charset="0"/>
              </a:rPr>
              <a:t>A través de la boca de Haridasa Thakura,</a:t>
            </a:r>
          </a:p>
          <a:p>
            <a:r>
              <a:rPr lang="es-ES" sz="2800">
                <a:solidFill>
                  <a:srgbClr val="008000"/>
                </a:solidFill>
                <a:latin typeface="Calibri" pitchFamily="34" charset="0"/>
              </a:rPr>
              <a:t>el Señor enseñó</a:t>
            </a:r>
          </a:p>
          <a:p>
            <a:r>
              <a:rPr lang="es-ES" sz="2800">
                <a:solidFill>
                  <a:srgbClr val="008000"/>
                </a:solidFill>
                <a:latin typeface="Calibri" pitchFamily="34" charset="0"/>
              </a:rPr>
              <a:t>las glorias del santo nombre.</a:t>
            </a:r>
          </a:p>
        </p:txBody>
      </p:sp>
    </p:spTree>
    <p:extLst>
      <p:ext uri="{BB962C8B-B14F-4D97-AF65-F5344CB8AC3E}">
        <p14:creationId xmlns:p14="http://schemas.microsoft.com/office/powerpoint/2010/main" val="1632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58763"/>
            <a:ext cx="275590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1 CuadroTexto"/>
          <p:cNvSpPr txBox="1">
            <a:spLocks noChangeArrowheads="1"/>
          </p:cNvSpPr>
          <p:nvPr/>
        </p:nvSpPr>
        <p:spPr bwMode="auto">
          <a:xfrm>
            <a:off x="3575050" y="258763"/>
            <a:ext cx="4814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En la conversación entre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Sri Caitanya Mahaprabhu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y Haridasa Thakura,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los temas principales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son los siguientes:</a:t>
            </a:r>
            <a:endParaRPr lang="es-ES" sz="280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>
            <a:spLocks noChangeArrowheads="1"/>
          </p:cNvSpPr>
          <p:nvPr/>
        </p:nvSpPr>
        <p:spPr bwMode="auto">
          <a:xfrm>
            <a:off x="249238" y="4198938"/>
            <a:ext cx="691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Las </a:t>
            </a:r>
            <a:r>
              <a:rPr lang="es-ES" altLang="zh-CN" sz="2000" b="1">
                <a:solidFill>
                  <a:srgbClr val="008000"/>
                </a:solidFill>
              </a:rPr>
              <a:t>glorias del santo nombre</a:t>
            </a:r>
          </a:p>
          <a:p>
            <a:pPr>
              <a:buSzPct val="100000"/>
            </a:pPr>
            <a:endParaRPr lang="es-ES" altLang="zh-CN" sz="2000" b="1">
              <a:solidFill>
                <a:schemeClr val="accent2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58763"/>
            <a:ext cx="275590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1 CuadroTexto"/>
          <p:cNvSpPr txBox="1">
            <a:spLocks noChangeArrowheads="1"/>
          </p:cNvSpPr>
          <p:nvPr/>
        </p:nvSpPr>
        <p:spPr bwMode="auto">
          <a:xfrm>
            <a:off x="3575050" y="258763"/>
            <a:ext cx="4814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En la conversación entre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Sri Caitanya Mahaprabhu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y Haridasa Thakura,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los temas principales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son los siguientes:</a:t>
            </a:r>
          </a:p>
        </p:txBody>
      </p:sp>
    </p:spTree>
    <p:extLst>
      <p:ext uri="{BB962C8B-B14F-4D97-AF65-F5344CB8AC3E}">
        <p14:creationId xmlns:p14="http://schemas.microsoft.com/office/powerpoint/2010/main" val="27062393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>
            <a:spLocks noChangeArrowheads="1"/>
          </p:cNvSpPr>
          <p:nvPr/>
        </p:nvSpPr>
        <p:spPr bwMode="auto">
          <a:xfrm>
            <a:off x="249238" y="4198938"/>
            <a:ext cx="69167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Las </a:t>
            </a:r>
            <a:r>
              <a:rPr lang="es-ES" altLang="zh-CN" sz="2000" b="1">
                <a:solidFill>
                  <a:srgbClr val="008000"/>
                </a:solidFill>
              </a:rPr>
              <a:t>glorias del santo nombre</a:t>
            </a:r>
          </a:p>
          <a:p>
            <a:pPr>
              <a:buSzPct val="100000"/>
              <a:buFont typeface="Arial" pitchFamily="34" charset="0"/>
              <a:buChar char="•"/>
            </a:pPr>
            <a:endParaRPr lang="es-ES" altLang="zh-CN" sz="2000" b="1">
              <a:solidFill>
                <a:srgbClr val="00800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 </a:t>
            </a:r>
            <a:r>
              <a:rPr lang="es-ES" altLang="zh-CN" sz="2000" b="1">
                <a:solidFill>
                  <a:srgbClr val="008000"/>
                </a:solidFill>
              </a:rPr>
              <a:t>aceptación del santo nombre</a:t>
            </a:r>
          </a:p>
          <a:p>
            <a:pPr>
              <a:buSzPct val="100000"/>
            </a:pPr>
            <a:endParaRPr lang="es-ES" altLang="zh-CN" sz="2000" b="1">
              <a:solidFill>
                <a:schemeClr val="accent2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58763"/>
            <a:ext cx="275590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1 CuadroTexto"/>
          <p:cNvSpPr txBox="1">
            <a:spLocks noChangeArrowheads="1"/>
          </p:cNvSpPr>
          <p:nvPr/>
        </p:nvSpPr>
        <p:spPr bwMode="auto">
          <a:xfrm>
            <a:off x="3575050" y="258763"/>
            <a:ext cx="4814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En la conversación entre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Sri Caitanya Mahaprabhu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y Haridasa Thakura,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los temas principales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son los siguientes:</a:t>
            </a:r>
          </a:p>
        </p:txBody>
      </p:sp>
    </p:spTree>
    <p:extLst>
      <p:ext uri="{BB962C8B-B14F-4D97-AF65-F5344CB8AC3E}">
        <p14:creationId xmlns:p14="http://schemas.microsoft.com/office/powerpoint/2010/main" val="2476575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>
            <a:spLocks noChangeArrowheads="1"/>
          </p:cNvSpPr>
          <p:nvPr/>
        </p:nvSpPr>
        <p:spPr bwMode="auto">
          <a:xfrm>
            <a:off x="249238" y="4198938"/>
            <a:ext cx="69167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Las </a:t>
            </a:r>
            <a:r>
              <a:rPr lang="es-ES" altLang="zh-CN" sz="2000" b="1">
                <a:solidFill>
                  <a:srgbClr val="008000"/>
                </a:solidFill>
              </a:rPr>
              <a:t>glorias del santo nombre</a:t>
            </a:r>
          </a:p>
          <a:p>
            <a:pPr>
              <a:buSzPct val="100000"/>
              <a:buFont typeface="Arial" pitchFamily="34" charset="0"/>
              <a:buChar char="•"/>
            </a:pPr>
            <a:endParaRPr lang="es-ES" altLang="zh-CN" sz="2000" b="1">
              <a:solidFill>
                <a:srgbClr val="00800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 </a:t>
            </a:r>
            <a:r>
              <a:rPr lang="es-ES" altLang="zh-CN" sz="2000" b="1">
                <a:solidFill>
                  <a:srgbClr val="008000"/>
                </a:solidFill>
              </a:rPr>
              <a:t>aceptación del santo nombre</a:t>
            </a:r>
          </a:p>
          <a:p>
            <a:pPr>
              <a:buSzPct val="100000"/>
            </a:pPr>
            <a:endParaRPr lang="es-ES" altLang="zh-CN" sz="2000" b="1">
              <a:solidFill>
                <a:srgbClr val="00800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i="1">
                <a:solidFill>
                  <a:srgbClr val="008000"/>
                </a:solidFill>
              </a:rPr>
              <a:t>N</a:t>
            </a:r>
            <a:r>
              <a:rPr lang="es-ES" altLang="zh-CN" sz="2000" b="1" i="1" smtClean="0">
                <a:solidFill>
                  <a:srgbClr val="008000"/>
                </a:solidFill>
              </a:rPr>
              <a:t>amabhasa</a:t>
            </a:r>
            <a:r>
              <a:rPr lang="es-ES" altLang="zh-CN" sz="2000" b="1" smtClean="0">
                <a:solidFill>
                  <a:srgbClr val="008000"/>
                </a:solidFill>
              </a:rPr>
              <a:t> </a:t>
            </a:r>
            <a:r>
              <a:rPr lang="es-ES" altLang="zh-CN" sz="2000" b="1">
                <a:solidFill>
                  <a:srgbClr val="008000"/>
                </a:solidFill>
                <a:sym typeface="Sanskrit-Palatino" pitchFamily="2" charset="0"/>
              </a:rPr>
              <a:t>— la luz ténue del santo </a:t>
            </a:r>
            <a:r>
              <a:rPr lang="es-ES" altLang="zh-CN" sz="2000" b="1" smtClean="0">
                <a:solidFill>
                  <a:srgbClr val="008000"/>
                </a:solidFill>
                <a:sym typeface="Sanskrit-Palatino" pitchFamily="2" charset="0"/>
              </a:rPr>
              <a:t>nombre</a:t>
            </a:r>
            <a:endParaRPr lang="es-ES" altLang="zh-CN" sz="2000" b="1">
              <a:solidFill>
                <a:srgbClr val="008000"/>
              </a:solidFill>
              <a:sym typeface="Sanskrit-Palatino" pitchFamily="2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58763"/>
            <a:ext cx="275590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1 CuadroTexto"/>
          <p:cNvSpPr txBox="1">
            <a:spLocks noChangeArrowheads="1"/>
          </p:cNvSpPr>
          <p:nvPr/>
        </p:nvSpPr>
        <p:spPr bwMode="auto">
          <a:xfrm>
            <a:off x="3575050" y="258763"/>
            <a:ext cx="4814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En la conversación entre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Sri Caitanya Mahaprabhu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y Haridasa Thakura,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los temas principales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son los siguientes:</a:t>
            </a:r>
          </a:p>
        </p:txBody>
      </p:sp>
    </p:spTree>
    <p:extLst>
      <p:ext uri="{BB962C8B-B14F-4D97-AF65-F5344CB8AC3E}">
        <p14:creationId xmlns:p14="http://schemas.microsoft.com/office/powerpoint/2010/main" val="2011480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>
            <a:spLocks noChangeArrowheads="1"/>
          </p:cNvSpPr>
          <p:nvPr/>
        </p:nvSpPr>
        <p:spPr bwMode="auto">
          <a:xfrm>
            <a:off x="249238" y="4198938"/>
            <a:ext cx="691673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Las </a:t>
            </a:r>
            <a:r>
              <a:rPr lang="es-ES" altLang="zh-CN" sz="2000" b="1">
                <a:solidFill>
                  <a:srgbClr val="008000"/>
                </a:solidFill>
              </a:rPr>
              <a:t>glorias del santo nombre</a:t>
            </a:r>
          </a:p>
          <a:p>
            <a:pPr>
              <a:buSzPct val="100000"/>
              <a:buFont typeface="Arial" pitchFamily="34" charset="0"/>
              <a:buChar char="•"/>
            </a:pPr>
            <a:endParaRPr lang="es-ES" altLang="zh-CN" sz="2000" b="1">
              <a:solidFill>
                <a:srgbClr val="00800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smtClean="0">
                <a:solidFill>
                  <a:srgbClr val="008000"/>
                </a:solidFill>
              </a:rPr>
              <a:t>La </a:t>
            </a:r>
            <a:r>
              <a:rPr lang="es-ES" altLang="zh-CN" sz="2000" b="1">
                <a:solidFill>
                  <a:srgbClr val="008000"/>
                </a:solidFill>
              </a:rPr>
              <a:t>aceptación del santo nombre</a:t>
            </a:r>
          </a:p>
          <a:p>
            <a:pPr>
              <a:buSzPct val="100000"/>
            </a:pPr>
            <a:endParaRPr lang="es-ES" altLang="zh-CN" sz="2000" b="1">
              <a:solidFill>
                <a:srgbClr val="00800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i="1">
                <a:solidFill>
                  <a:srgbClr val="008000"/>
                </a:solidFill>
              </a:rPr>
              <a:t>N</a:t>
            </a:r>
            <a:r>
              <a:rPr lang="es-ES" altLang="zh-CN" sz="2000" b="1" i="1" smtClean="0">
                <a:solidFill>
                  <a:srgbClr val="008000"/>
                </a:solidFill>
              </a:rPr>
              <a:t>amabhasa</a:t>
            </a:r>
            <a:r>
              <a:rPr lang="es-ES" altLang="zh-CN" sz="2000" b="1" smtClean="0">
                <a:solidFill>
                  <a:srgbClr val="008000"/>
                </a:solidFill>
              </a:rPr>
              <a:t> </a:t>
            </a:r>
            <a:r>
              <a:rPr lang="es-ES" altLang="zh-CN" sz="2000" b="1">
                <a:solidFill>
                  <a:srgbClr val="008000"/>
                </a:solidFill>
                <a:sym typeface="Sanskrit-Palatino" pitchFamily="2" charset="0"/>
              </a:rPr>
              <a:t>— la luz ténue del santo nombre</a:t>
            </a:r>
          </a:p>
          <a:p>
            <a:pPr>
              <a:buSzPct val="100000"/>
              <a:buFont typeface="Arial" pitchFamily="34" charset="0"/>
              <a:buChar char="•"/>
            </a:pPr>
            <a:endParaRPr lang="es-ES" altLang="zh-CN" sz="2000" b="1">
              <a:solidFill>
                <a:srgbClr val="00800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s-ES" altLang="zh-CN" sz="2000" b="1">
                <a:solidFill>
                  <a:srgbClr val="008000"/>
                </a:solidFill>
              </a:rPr>
              <a:t> </a:t>
            </a:r>
            <a:r>
              <a:rPr lang="es-ES" altLang="zh-CN" sz="2000" b="1" i="1">
                <a:solidFill>
                  <a:srgbClr val="008000"/>
                </a:solidFill>
              </a:rPr>
              <a:t>N</a:t>
            </a:r>
            <a:r>
              <a:rPr lang="es-ES" altLang="zh-CN" sz="2000" b="1" i="1" smtClean="0">
                <a:solidFill>
                  <a:srgbClr val="008000"/>
                </a:solidFill>
              </a:rPr>
              <a:t>amaparadha</a:t>
            </a:r>
            <a:r>
              <a:rPr lang="es-ES" altLang="zh-CN" sz="2000" b="1" smtClean="0">
                <a:solidFill>
                  <a:srgbClr val="008000"/>
                </a:solidFill>
              </a:rPr>
              <a:t> </a:t>
            </a:r>
            <a:r>
              <a:rPr lang="es-ES" altLang="zh-CN" sz="2000" b="1">
                <a:solidFill>
                  <a:srgbClr val="008000"/>
                </a:solidFill>
                <a:sym typeface="Sanskrit-Palatino" pitchFamily="2" charset="0"/>
              </a:rPr>
              <a:t>— ofensas contra el santo nombre</a:t>
            </a:r>
            <a:endParaRPr lang="es-ES" altLang="zh-CN" sz="2400" b="1">
              <a:solidFill>
                <a:srgbClr val="008000"/>
              </a:solidFill>
              <a:sym typeface="Sanskrit-Palatino" pitchFamily="2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58763"/>
            <a:ext cx="275590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1 CuadroTexto"/>
          <p:cNvSpPr txBox="1">
            <a:spLocks noChangeArrowheads="1"/>
          </p:cNvSpPr>
          <p:nvPr/>
        </p:nvSpPr>
        <p:spPr bwMode="auto">
          <a:xfrm>
            <a:off x="3575050" y="258763"/>
            <a:ext cx="4814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En la conversación entre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Sri Caitanya Mahaprabhu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y Haridasa Thakura,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los temas principales</a:t>
            </a:r>
          </a:p>
          <a:p>
            <a:r>
              <a:rPr lang="es-ES" sz="3200">
                <a:solidFill>
                  <a:srgbClr val="008000"/>
                </a:solidFill>
                <a:latin typeface="Calibri" pitchFamily="34" charset="0"/>
              </a:rPr>
              <a:t>son los siguientes:</a:t>
            </a:r>
          </a:p>
        </p:txBody>
      </p:sp>
    </p:spTree>
    <p:extLst>
      <p:ext uri="{BB962C8B-B14F-4D97-AF65-F5344CB8AC3E}">
        <p14:creationId xmlns:p14="http://schemas.microsoft.com/office/powerpoint/2010/main" val="1875883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>
            <a:spLocks noChangeArrowheads="1"/>
          </p:cNvSpPr>
          <p:nvPr/>
        </p:nvSpPr>
        <p:spPr bwMode="auto">
          <a:xfrm>
            <a:off x="2339975" y="4281488"/>
            <a:ext cx="4381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2531" name="Text Box 3"/>
          <p:cNvSpPr>
            <a:spLocks noChangeArrowheads="1"/>
          </p:cNvSpPr>
          <p:nvPr/>
        </p:nvSpPr>
        <p:spPr bwMode="auto">
          <a:xfrm>
            <a:off x="468313" y="5051425"/>
            <a:ext cx="82073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Un día, después de bañarse en el mar, Sri Caitanya Mahaprabhu visitó a Haridasa Thakura quien estaba sentado bajo el árbol </a:t>
            </a:r>
            <a:r>
              <a:rPr lang="es-ES" altLang="zh-CN" sz="2300" i="1">
                <a:solidFill>
                  <a:srgbClr val="008000"/>
                </a:solidFill>
                <a:latin typeface="Bookman Old Style" pitchFamily="18" charset="0"/>
              </a:rPr>
              <a:t>siddha-bakula.</a:t>
            </a:r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 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1017588"/>
            <a:ext cx="2838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>
            <a:spLocks noChangeArrowheads="1"/>
          </p:cNvSpPr>
          <p:nvPr/>
        </p:nvSpPr>
        <p:spPr bwMode="auto">
          <a:xfrm>
            <a:off x="828675" y="211138"/>
            <a:ext cx="770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 b="1">
                <a:solidFill>
                  <a:schemeClr val="accent2"/>
                </a:solidFill>
              </a:rPr>
              <a:t>1. </a:t>
            </a:r>
            <a:r>
              <a:rPr lang="es-ES" altLang="zh-CN" sz="2400" b="1">
                <a:solidFill>
                  <a:schemeClr val="accent2"/>
                </a:solidFill>
              </a:rPr>
              <a:t>Las glorias del santo nombre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292884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6875" y="63500"/>
            <a:ext cx="8423275" cy="792163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s-ES" altLang="zh-CN" sz="5400" b="1" baseline="2000" smtClean="0">
                <a:solidFill>
                  <a:srgbClr val="1F02B0"/>
                </a:solidFill>
                <a:latin typeface="Bookman Old Style" pitchFamily="18" charset="0"/>
                <a:ea typeface="+mn-ea"/>
                <a:cs typeface="+mn-cs"/>
                <a:sym typeface="AR BERKLEY" charset="0"/>
              </a:rPr>
              <a:t>nama-cintamani</a:t>
            </a:r>
            <a:endParaRPr lang="es-ES" altLang="zh-CN" sz="5400" b="1" baseline="2000" smtClean="0">
              <a:solidFill>
                <a:srgbClr val="1F02B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2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>
            <a:spLocks noChangeArrowheads="1"/>
          </p:cNvSpPr>
          <p:nvPr/>
        </p:nvSpPr>
        <p:spPr bwMode="auto">
          <a:xfrm>
            <a:off x="2339975" y="4281488"/>
            <a:ext cx="4381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3555" name="Text Box 3"/>
          <p:cNvSpPr>
            <a:spLocks noChangeArrowheads="1"/>
          </p:cNvSpPr>
          <p:nvPr/>
        </p:nvSpPr>
        <p:spPr bwMode="auto">
          <a:xfrm>
            <a:off x="468313" y="5051425"/>
            <a:ext cx="820737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Con la mente llena de júbilo, Sri Caitanya Mahaprabhu preguntó a Haridasa Thakura cómo podrían alcanzar la liberación las </a:t>
            </a:r>
            <a:r>
              <a:rPr lang="es-ES" altLang="zh-CN" sz="2300" i="1">
                <a:solidFill>
                  <a:srgbClr val="008000"/>
                </a:solidFill>
                <a:latin typeface="Bookman Old Style" pitchFamily="18" charset="0"/>
              </a:rPr>
              <a:t>jivas</a:t>
            </a:r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 en la existencia material</a:t>
            </a:r>
            <a:r>
              <a:rPr lang="es-ES" altLang="zh-CN" sz="2300" i="1">
                <a:solidFill>
                  <a:srgbClr val="008000"/>
                </a:solidFill>
                <a:latin typeface="Bookman Old Style" pitchFamily="18" charset="0"/>
              </a:rPr>
              <a:t>.</a:t>
            </a:r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 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1017588"/>
            <a:ext cx="2838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>
            <a:spLocks noChangeArrowheads="1"/>
          </p:cNvSpPr>
          <p:nvPr/>
        </p:nvSpPr>
        <p:spPr bwMode="auto">
          <a:xfrm>
            <a:off x="828675" y="211138"/>
            <a:ext cx="770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 b="1">
                <a:solidFill>
                  <a:schemeClr val="accent2"/>
                </a:solidFill>
              </a:rPr>
              <a:t>1. </a:t>
            </a:r>
            <a:r>
              <a:rPr lang="es-ES" altLang="zh-CN" sz="2400" b="1">
                <a:solidFill>
                  <a:schemeClr val="accent2"/>
                </a:solidFill>
              </a:rPr>
              <a:t>Las glorias del santo nombre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1895258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>
            <a:spLocks noChangeArrowheads="1"/>
          </p:cNvSpPr>
          <p:nvPr/>
        </p:nvSpPr>
        <p:spPr bwMode="auto">
          <a:xfrm>
            <a:off x="2339975" y="4281488"/>
            <a:ext cx="4381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4579" name="Text Box 3"/>
          <p:cNvSpPr>
            <a:spLocks noChangeArrowheads="1"/>
          </p:cNvSpPr>
          <p:nvPr/>
        </p:nvSpPr>
        <p:spPr bwMode="auto">
          <a:xfrm>
            <a:off x="468313" y="5051425"/>
            <a:ext cx="82073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Antes de empezar con una explicación detallada acerca del santo nombre, Haridasa Thakura </a:t>
            </a:r>
            <a:r>
              <a:rPr lang="es-ES" altLang="zh-CN" sz="2300" smtClean="0">
                <a:solidFill>
                  <a:srgbClr val="008000"/>
                </a:solidFill>
                <a:latin typeface="Bookman Old Style" pitchFamily="18" charset="0"/>
              </a:rPr>
              <a:t>explicó</a:t>
            </a:r>
            <a:endParaRPr lang="es-ES" altLang="zh-CN" sz="2300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sambandha-jñana, el conocimiento básico acerca de la relación entre Krishna, </a:t>
            </a:r>
            <a:r>
              <a:rPr lang="es-ES" altLang="zh-CN" sz="2300" smtClean="0">
                <a:solidFill>
                  <a:srgbClr val="008000"/>
                </a:solidFill>
                <a:latin typeface="Bookman Old Style" pitchFamily="18" charset="0"/>
              </a:rPr>
              <a:t>maya </a:t>
            </a:r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y la </a:t>
            </a:r>
            <a:r>
              <a:rPr lang="es-ES" altLang="zh-CN" sz="2300" smtClean="0">
                <a:solidFill>
                  <a:srgbClr val="008000"/>
                </a:solidFill>
                <a:latin typeface="Bookman Old Style" pitchFamily="18" charset="0"/>
              </a:rPr>
              <a:t>jiva</a:t>
            </a:r>
            <a:r>
              <a:rPr lang="es-ES" altLang="zh-CN" sz="2300">
                <a:solidFill>
                  <a:srgbClr val="008000"/>
                </a:solidFill>
                <a:latin typeface="Bookman Old Style" pitchFamily="18" charset="0"/>
              </a:rPr>
              <a:t>. 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1017588"/>
            <a:ext cx="2838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>
            <a:spLocks noChangeArrowheads="1"/>
          </p:cNvSpPr>
          <p:nvPr/>
        </p:nvSpPr>
        <p:spPr bwMode="auto">
          <a:xfrm>
            <a:off x="828675" y="211138"/>
            <a:ext cx="770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 b="1">
                <a:solidFill>
                  <a:schemeClr val="accent2"/>
                </a:solidFill>
              </a:rPr>
              <a:t>1. </a:t>
            </a:r>
            <a:r>
              <a:rPr lang="es-ES" altLang="zh-CN" sz="2400" b="1">
                <a:solidFill>
                  <a:schemeClr val="accent2"/>
                </a:solidFill>
              </a:rPr>
              <a:t>Las glorias del santo nombre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8103136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>
            <a:spLocks noChangeArrowheads="1"/>
          </p:cNvSpPr>
          <p:nvPr/>
        </p:nvSpPr>
        <p:spPr bwMode="auto">
          <a:xfrm>
            <a:off x="2339975" y="4281488"/>
            <a:ext cx="4381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4579" name="Text Box 3"/>
          <p:cNvSpPr>
            <a:spLocks noChangeArrowheads="1"/>
          </p:cNvSpPr>
          <p:nvPr/>
        </p:nvSpPr>
        <p:spPr bwMode="auto">
          <a:xfrm>
            <a:off x="468313" y="4869660"/>
            <a:ext cx="820737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 smtClean="0">
                <a:solidFill>
                  <a:srgbClr val="008000"/>
                </a:solidFill>
                <a:latin typeface="Bookman Old Style" pitchFamily="18" charset="0"/>
              </a:rPr>
              <a:t>krishna-tattva</a:t>
            </a:r>
          </a:p>
          <a:p>
            <a:pPr algn="ctr"/>
            <a:endParaRPr lang="es-ES" altLang="zh-CN" sz="2300" smtClean="0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300" smtClean="0">
                <a:solidFill>
                  <a:srgbClr val="008000"/>
                </a:solidFill>
                <a:latin typeface="Bookman Old Style" pitchFamily="18" charset="0"/>
              </a:rPr>
              <a:t>maya-tattva</a:t>
            </a:r>
          </a:p>
          <a:p>
            <a:pPr algn="ctr"/>
            <a:endParaRPr lang="es-ES" altLang="zh-CN" sz="2300" smtClean="0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300" smtClean="0">
                <a:solidFill>
                  <a:srgbClr val="008000"/>
                </a:solidFill>
                <a:latin typeface="Bookman Old Style" pitchFamily="18" charset="0"/>
              </a:rPr>
              <a:t>jiva-tattva 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1017588"/>
            <a:ext cx="2838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>
            <a:spLocks noChangeArrowheads="1"/>
          </p:cNvSpPr>
          <p:nvPr/>
        </p:nvSpPr>
        <p:spPr bwMode="auto">
          <a:xfrm>
            <a:off x="828675" y="211138"/>
            <a:ext cx="770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300" b="1">
                <a:solidFill>
                  <a:schemeClr val="accent2"/>
                </a:solidFill>
              </a:rPr>
              <a:t>1. </a:t>
            </a:r>
            <a:r>
              <a:rPr lang="es-ES" altLang="zh-CN" sz="2400" b="1">
                <a:solidFill>
                  <a:schemeClr val="accent2"/>
                </a:solidFill>
              </a:rPr>
              <a:t>Las glorias del santo nombre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8580785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5603" name="Text Box 3"/>
          <p:cNvSpPr>
            <a:spLocks noChangeArrowheads="1"/>
          </p:cNvSpPr>
          <p:nvPr/>
        </p:nvSpPr>
        <p:spPr bwMode="auto">
          <a:xfrm>
            <a:off x="900113" y="5084763"/>
            <a:ext cx="7489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La persona suprema,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que es completamente independiente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y que puede actuar según Su deseo,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es Sri Krishna.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25604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33845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32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6627" name="Text Box 3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33845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>
            <a:spLocks noChangeArrowheads="1"/>
          </p:cNvSpPr>
          <p:nvPr/>
        </p:nvSpPr>
        <p:spPr bwMode="auto">
          <a:xfrm>
            <a:off x="539750" y="5157788"/>
            <a:ext cx="80660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Krishna es la Verdad Suprema,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incomparable y único.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S</a:t>
            </a:r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imultáneamente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, sin embargo, está rodeado</a:t>
            </a:r>
          </a:p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por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innumerables energías. 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37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7652" name="Text Box 4"/>
          <p:cNvSpPr>
            <a:spLocks noChangeArrowheads="1"/>
          </p:cNvSpPr>
          <p:nvPr/>
        </p:nvSpPr>
        <p:spPr bwMode="auto">
          <a:xfrm>
            <a:off x="1331913" y="3819525"/>
            <a:ext cx="6311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posee 3 energías principales:</a:t>
            </a:r>
          </a:p>
          <a:p>
            <a:pPr algn="ctr"/>
            <a:endParaRPr lang="es-ES" altLang="zh-CN" sz="2400" b="1">
              <a:solidFill>
                <a:schemeClr val="accent2"/>
              </a:solidFill>
            </a:endParaRPr>
          </a:p>
          <a:p>
            <a:pPr algn="ctr"/>
            <a:endParaRPr lang="es-ES" altLang="zh-CN" sz="2400" b="1">
              <a:solidFill>
                <a:schemeClr val="accent2"/>
              </a:solidFill>
            </a:endParaRPr>
          </a:p>
        </p:txBody>
      </p:sp>
      <p:sp>
        <p:nvSpPr>
          <p:cNvPr id="27653" name="Text Box 5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271461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7652" name="Text Box 4"/>
          <p:cNvSpPr>
            <a:spLocks noChangeArrowheads="1"/>
          </p:cNvSpPr>
          <p:nvPr/>
        </p:nvSpPr>
        <p:spPr bwMode="auto">
          <a:xfrm>
            <a:off x="1331913" y="3819525"/>
            <a:ext cx="6311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posee 3 energías principales: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1. la energía interna</a:t>
            </a:r>
          </a:p>
          <a:p>
            <a:pPr algn="ctr"/>
            <a:endParaRPr lang="es-ES" altLang="zh-CN" sz="2400" b="1">
              <a:solidFill>
                <a:schemeClr val="accent2"/>
              </a:solidFill>
            </a:endParaRPr>
          </a:p>
        </p:txBody>
      </p:sp>
      <p:sp>
        <p:nvSpPr>
          <p:cNvPr id="27653" name="Text Box 5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004265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7652" name="Text Box 4"/>
          <p:cNvSpPr>
            <a:spLocks noChangeArrowheads="1"/>
          </p:cNvSpPr>
          <p:nvPr/>
        </p:nvSpPr>
        <p:spPr bwMode="auto">
          <a:xfrm>
            <a:off x="1331913" y="3819525"/>
            <a:ext cx="6311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posee 3 energías principales: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1. la energía interna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2. la energía externa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27653" name="Text Box 5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9755395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7652" name="Text Box 4"/>
          <p:cNvSpPr>
            <a:spLocks noChangeArrowheads="1"/>
          </p:cNvSpPr>
          <p:nvPr/>
        </p:nvSpPr>
        <p:spPr bwMode="auto">
          <a:xfrm>
            <a:off x="1331913" y="3819525"/>
            <a:ext cx="63119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posee 3 energías principales: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1. la energía interna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2. la energía externa</a:t>
            </a:r>
          </a:p>
          <a:p>
            <a:pPr algn="ctr"/>
            <a:endParaRPr lang="es-ES" altLang="zh-CN" sz="2400" b="1">
              <a:solidFill>
                <a:srgbClr val="008000"/>
              </a:solidFill>
              <a:latin typeface="Bookman Old Style" pitchFamily="18" charset="0"/>
            </a:endParaRPr>
          </a:p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3. la energía marginal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27653" name="Text Box 5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4577103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8676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8677" name="Text Box 5"/>
          <p:cNvSpPr>
            <a:spLocks noChangeArrowheads="1"/>
          </p:cNvSpPr>
          <p:nvPr/>
        </p:nvSpPr>
        <p:spPr bwMode="auto">
          <a:xfrm>
            <a:off x="-15875" y="3860800"/>
            <a:ext cx="89106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   </a:t>
            </a:r>
            <a:r>
              <a:rPr lang="es-ES" altLang="zh-CN" sz="2400" b="1">
                <a:solidFill>
                  <a:srgbClr val="008000"/>
                </a:solidFill>
              </a:rPr>
              <a:t>1. </a:t>
            </a:r>
            <a:r>
              <a:rPr lang="es-ES" altLang="zh-CN" sz="2400" b="1" smtClean="0">
                <a:solidFill>
                  <a:srgbClr val="008000"/>
                </a:solidFill>
              </a:rPr>
              <a:t>La </a:t>
            </a:r>
            <a:r>
              <a:rPr lang="es-ES" altLang="zh-CN" sz="2400" b="1">
                <a:solidFill>
                  <a:srgbClr val="008000"/>
                </a:solidFill>
              </a:rPr>
              <a:t>energía interna manifiesta:</a:t>
            </a:r>
          </a:p>
          <a:p>
            <a:pPr algn="ctr"/>
            <a:endParaRPr lang="es-ES" altLang="zh-CN" sz="2400" b="1">
              <a:solidFill>
                <a:srgbClr val="008000"/>
              </a:solidFill>
            </a:endParaRPr>
          </a:p>
          <a:p>
            <a:r>
              <a:rPr lang="es-ES" altLang="zh-CN" sz="2400" b="1">
                <a:solidFill>
                  <a:srgbClr val="008000"/>
                </a:solidFill>
              </a:rPr>
              <a:t>				</a:t>
            </a:r>
            <a:endParaRPr lang="es-ES" altLang="zh-CN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6875" y="63500"/>
            <a:ext cx="8423275" cy="792163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s-ES" altLang="zh-CN" sz="5400" b="1" baseline="2000" smtClean="0">
                <a:solidFill>
                  <a:srgbClr val="1F02B0"/>
                </a:solidFill>
                <a:latin typeface="Bookman Old Style" pitchFamily="18" charset="0"/>
                <a:ea typeface="+mn-ea"/>
                <a:cs typeface="+mn-cs"/>
                <a:sym typeface="AR BERKLEY" charset="0"/>
              </a:rPr>
              <a:t>nama-cintamani</a:t>
            </a:r>
            <a:endParaRPr lang="es-ES" altLang="zh-CN" sz="5400" b="1" baseline="2000" smtClean="0">
              <a:solidFill>
                <a:srgbClr val="1F02B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8676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8677" name="Text Box 5"/>
          <p:cNvSpPr>
            <a:spLocks noChangeArrowheads="1"/>
          </p:cNvSpPr>
          <p:nvPr/>
        </p:nvSpPr>
        <p:spPr bwMode="auto">
          <a:xfrm>
            <a:off x="-15875" y="3860800"/>
            <a:ext cx="8910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   </a:t>
            </a:r>
            <a:r>
              <a:rPr lang="es-ES" altLang="zh-CN" sz="2400" b="1">
                <a:solidFill>
                  <a:srgbClr val="008000"/>
                </a:solidFill>
              </a:rPr>
              <a:t>1. </a:t>
            </a:r>
            <a:r>
              <a:rPr lang="es-ES" altLang="zh-CN" sz="2400" b="1" smtClean="0">
                <a:solidFill>
                  <a:srgbClr val="008000"/>
                </a:solidFill>
              </a:rPr>
              <a:t>La </a:t>
            </a:r>
            <a:r>
              <a:rPr lang="es-ES" altLang="zh-CN" sz="2400" b="1">
                <a:solidFill>
                  <a:srgbClr val="008000"/>
                </a:solidFill>
              </a:rPr>
              <a:t>energía interna manifiesta:</a:t>
            </a:r>
          </a:p>
          <a:p>
            <a:pPr algn="ctr"/>
            <a:endParaRPr lang="es-ES" altLang="zh-CN" sz="2400" b="1">
              <a:solidFill>
                <a:srgbClr val="008000"/>
              </a:solidFill>
            </a:endParaRPr>
          </a:p>
          <a:p>
            <a:r>
              <a:rPr lang="es-ES" altLang="zh-CN" sz="2400" b="1">
                <a:solidFill>
                  <a:srgbClr val="008000"/>
                </a:solidFill>
              </a:rPr>
              <a:t>		a) los devotos </a:t>
            </a:r>
            <a:r>
              <a:rPr lang="es-ES" altLang="zh-CN" sz="2400" b="1" i="1">
                <a:solidFill>
                  <a:srgbClr val="008000"/>
                </a:solidFill>
              </a:rPr>
              <a:t>nitya-siddha</a:t>
            </a:r>
            <a:r>
              <a:rPr lang="es-ES" altLang="zh-CN" sz="2400" b="1">
                <a:solidFill>
                  <a:srgbClr val="008000"/>
                </a:solidFill>
              </a:rPr>
              <a:t> de Krishna</a:t>
            </a:r>
          </a:p>
          <a:p>
            <a:r>
              <a:rPr lang="es-ES" altLang="zh-CN" sz="2400" b="1">
                <a:solidFill>
                  <a:srgbClr val="008000"/>
                </a:solidFill>
              </a:rPr>
              <a:t>		</a:t>
            </a:r>
            <a:endParaRPr lang="es-ES" altLang="zh-CN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8676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8677" name="Text Box 5"/>
          <p:cNvSpPr>
            <a:spLocks noChangeArrowheads="1"/>
          </p:cNvSpPr>
          <p:nvPr/>
        </p:nvSpPr>
        <p:spPr bwMode="auto">
          <a:xfrm>
            <a:off x="-15875" y="3860800"/>
            <a:ext cx="89106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   </a:t>
            </a:r>
            <a:r>
              <a:rPr lang="es-ES" altLang="zh-CN" sz="2400" b="1">
                <a:solidFill>
                  <a:srgbClr val="008000"/>
                </a:solidFill>
              </a:rPr>
              <a:t>1. </a:t>
            </a:r>
            <a:r>
              <a:rPr lang="es-ES" altLang="zh-CN" sz="2400" b="1" smtClean="0">
                <a:solidFill>
                  <a:srgbClr val="008000"/>
                </a:solidFill>
              </a:rPr>
              <a:t>La </a:t>
            </a:r>
            <a:r>
              <a:rPr lang="es-ES" altLang="zh-CN" sz="2400" b="1">
                <a:solidFill>
                  <a:srgbClr val="008000"/>
                </a:solidFill>
              </a:rPr>
              <a:t>energía interna manifiesta:</a:t>
            </a:r>
          </a:p>
          <a:p>
            <a:pPr algn="ctr"/>
            <a:endParaRPr lang="es-ES" altLang="zh-CN" sz="2400" b="1">
              <a:solidFill>
                <a:srgbClr val="008000"/>
              </a:solidFill>
            </a:endParaRPr>
          </a:p>
          <a:p>
            <a:r>
              <a:rPr lang="es-ES" altLang="zh-CN" sz="2400" b="1">
                <a:solidFill>
                  <a:srgbClr val="008000"/>
                </a:solidFill>
              </a:rPr>
              <a:t>		a) los devotos </a:t>
            </a:r>
            <a:r>
              <a:rPr lang="es-ES" altLang="zh-CN" sz="2400" b="1" i="1">
                <a:solidFill>
                  <a:srgbClr val="008000"/>
                </a:solidFill>
              </a:rPr>
              <a:t>nitya-siddha</a:t>
            </a:r>
            <a:r>
              <a:rPr lang="es-ES" altLang="zh-CN" sz="2400" b="1">
                <a:solidFill>
                  <a:srgbClr val="008000"/>
                </a:solidFill>
              </a:rPr>
              <a:t> de Krishna</a:t>
            </a:r>
          </a:p>
          <a:p>
            <a:r>
              <a:rPr lang="es-ES" altLang="zh-CN" sz="2400" b="1">
                <a:solidFill>
                  <a:srgbClr val="008000"/>
                </a:solidFill>
              </a:rPr>
              <a:t>		b) las moradas de Krishna </a:t>
            </a:r>
          </a:p>
          <a:p>
            <a:r>
              <a:rPr lang="es-ES" altLang="zh-CN" sz="2400" b="1">
                <a:solidFill>
                  <a:srgbClr val="008000"/>
                </a:solidFill>
              </a:rPr>
              <a:t>		</a:t>
            </a:r>
            <a:endParaRPr lang="es-ES" altLang="zh-CN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8676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8677" name="Text Box 5"/>
          <p:cNvSpPr>
            <a:spLocks noChangeArrowheads="1"/>
          </p:cNvSpPr>
          <p:nvPr/>
        </p:nvSpPr>
        <p:spPr bwMode="auto">
          <a:xfrm>
            <a:off x="-15875" y="3860800"/>
            <a:ext cx="89106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   </a:t>
            </a:r>
            <a:r>
              <a:rPr lang="es-ES" altLang="zh-CN" sz="2400" b="1">
                <a:solidFill>
                  <a:srgbClr val="008000"/>
                </a:solidFill>
              </a:rPr>
              <a:t>1. </a:t>
            </a:r>
            <a:r>
              <a:rPr lang="es-ES" altLang="zh-CN" sz="2400" b="1" smtClean="0">
                <a:solidFill>
                  <a:srgbClr val="008000"/>
                </a:solidFill>
              </a:rPr>
              <a:t>La </a:t>
            </a:r>
            <a:r>
              <a:rPr lang="es-ES" altLang="zh-CN" sz="2400" b="1">
                <a:solidFill>
                  <a:srgbClr val="008000"/>
                </a:solidFill>
              </a:rPr>
              <a:t>energía interna manifiesta:</a:t>
            </a:r>
          </a:p>
          <a:p>
            <a:pPr algn="ctr"/>
            <a:endParaRPr lang="es-ES" altLang="zh-CN" sz="2400" b="1">
              <a:solidFill>
                <a:srgbClr val="008000"/>
              </a:solidFill>
            </a:endParaRPr>
          </a:p>
          <a:p>
            <a:r>
              <a:rPr lang="es-ES" altLang="zh-CN" sz="2400" b="1">
                <a:solidFill>
                  <a:srgbClr val="008000"/>
                </a:solidFill>
              </a:rPr>
              <a:t>		a) los devotos </a:t>
            </a:r>
            <a:r>
              <a:rPr lang="es-ES" altLang="zh-CN" sz="2400" b="1" i="1">
                <a:solidFill>
                  <a:srgbClr val="008000"/>
                </a:solidFill>
              </a:rPr>
              <a:t>nitya-siddha</a:t>
            </a:r>
            <a:r>
              <a:rPr lang="es-ES" altLang="zh-CN" sz="2400" b="1">
                <a:solidFill>
                  <a:srgbClr val="008000"/>
                </a:solidFill>
              </a:rPr>
              <a:t> de Krishna</a:t>
            </a:r>
          </a:p>
          <a:p>
            <a:r>
              <a:rPr lang="es-ES" altLang="zh-CN" sz="2400" b="1">
                <a:solidFill>
                  <a:srgbClr val="008000"/>
                </a:solidFill>
              </a:rPr>
              <a:t>		b) las moradas de Krishna </a:t>
            </a:r>
          </a:p>
          <a:p>
            <a:r>
              <a:rPr lang="es-ES" altLang="zh-CN" sz="2400" b="1">
                <a:solidFill>
                  <a:srgbClr val="008000"/>
                </a:solidFill>
              </a:rPr>
              <a:t>		c) los nombres innumerables de Krishna así </a:t>
            </a:r>
          </a:p>
          <a:p>
            <a:r>
              <a:rPr lang="es-ES" altLang="zh-CN" sz="2400" b="1">
                <a:solidFill>
                  <a:srgbClr val="008000"/>
                </a:solidFill>
              </a:rPr>
              <a:t>	    	    como Sus formas, cualidades y pasatiempos</a:t>
            </a:r>
            <a:endParaRPr lang="es-ES" altLang="zh-CN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9700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9701" name="Text Box 5"/>
          <p:cNvSpPr>
            <a:spLocks noChangeArrowheads="1"/>
          </p:cNvSpPr>
          <p:nvPr/>
        </p:nvSpPr>
        <p:spPr bwMode="auto">
          <a:xfrm>
            <a:off x="396875" y="3933825"/>
            <a:ext cx="8135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2. </a:t>
            </a:r>
            <a:r>
              <a:rPr lang="es-ES" altLang="zh-CN" sz="2400" b="1" smtClean="0">
                <a:solidFill>
                  <a:schemeClr val="accent2"/>
                </a:solidFill>
              </a:rPr>
              <a:t>La </a:t>
            </a:r>
            <a:r>
              <a:rPr lang="es-ES" altLang="zh-CN" sz="2400" b="1">
                <a:solidFill>
                  <a:schemeClr val="accent2"/>
                </a:solidFill>
              </a:rPr>
              <a:t>energía externa manifiesta:</a:t>
            </a:r>
          </a:p>
          <a:p>
            <a:pPr algn="ctr"/>
            <a:endParaRPr lang="es-ES" altLang="zh-CN" sz="24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9700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9701" name="Text Box 5"/>
          <p:cNvSpPr>
            <a:spLocks noChangeArrowheads="1"/>
          </p:cNvSpPr>
          <p:nvPr/>
        </p:nvSpPr>
        <p:spPr bwMode="auto">
          <a:xfrm>
            <a:off x="396875" y="3933825"/>
            <a:ext cx="8135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2. </a:t>
            </a:r>
            <a:r>
              <a:rPr lang="es-ES" altLang="zh-CN" sz="2400" b="1" smtClean="0">
                <a:solidFill>
                  <a:schemeClr val="accent2"/>
                </a:solidFill>
              </a:rPr>
              <a:t>La </a:t>
            </a:r>
            <a:r>
              <a:rPr lang="es-ES" altLang="zh-CN" sz="2400" b="1">
                <a:solidFill>
                  <a:schemeClr val="accent2"/>
                </a:solidFill>
              </a:rPr>
              <a:t>energía externa manifiesta:</a:t>
            </a:r>
          </a:p>
          <a:p>
            <a:pPr algn="ctr"/>
            <a:endParaRPr lang="es-ES" altLang="zh-CN" sz="2400" b="1">
              <a:solidFill>
                <a:schemeClr val="accent2"/>
              </a:solidFill>
            </a:endParaRPr>
          </a:p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</a:t>
            </a:r>
            <a:r>
              <a:rPr lang="es-ES" altLang="zh-CN" sz="2400" b="1" smtClean="0">
                <a:solidFill>
                  <a:schemeClr val="accent2"/>
                </a:solidFill>
              </a:rPr>
              <a:t>  a</a:t>
            </a:r>
            <a:r>
              <a:rPr lang="es-ES" altLang="zh-CN" sz="2400" b="1">
                <a:solidFill>
                  <a:schemeClr val="accent2"/>
                </a:solidFill>
              </a:rPr>
              <a:t>) los cinco elementos </a:t>
            </a:r>
            <a:r>
              <a:rPr lang="es-ES" altLang="zh-CN" sz="2400" b="1" smtClean="0">
                <a:solidFill>
                  <a:schemeClr val="accent2"/>
                </a:solidFill>
              </a:rPr>
              <a:t>densos</a:t>
            </a:r>
          </a:p>
        </p:txBody>
      </p:sp>
    </p:spTree>
    <p:extLst>
      <p:ext uri="{BB962C8B-B14F-4D97-AF65-F5344CB8AC3E}">
        <p14:creationId xmlns:p14="http://schemas.microsoft.com/office/powerpoint/2010/main" val="30437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9700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29701" name="Text Box 5"/>
          <p:cNvSpPr>
            <a:spLocks noChangeArrowheads="1"/>
          </p:cNvSpPr>
          <p:nvPr/>
        </p:nvSpPr>
        <p:spPr bwMode="auto">
          <a:xfrm>
            <a:off x="396875" y="3933825"/>
            <a:ext cx="81359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2. </a:t>
            </a:r>
            <a:r>
              <a:rPr lang="es-ES" altLang="zh-CN" sz="2400" b="1" smtClean="0">
                <a:solidFill>
                  <a:schemeClr val="accent2"/>
                </a:solidFill>
              </a:rPr>
              <a:t>La </a:t>
            </a:r>
            <a:r>
              <a:rPr lang="es-ES" altLang="zh-CN" sz="2400" b="1">
                <a:solidFill>
                  <a:schemeClr val="accent2"/>
                </a:solidFill>
              </a:rPr>
              <a:t>energía externa manifiesta:</a:t>
            </a:r>
          </a:p>
          <a:p>
            <a:pPr algn="ctr"/>
            <a:endParaRPr lang="es-ES" altLang="zh-CN" sz="2400" b="1">
              <a:solidFill>
                <a:schemeClr val="accent2"/>
              </a:solidFill>
            </a:endParaRPr>
          </a:p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</a:t>
            </a:r>
            <a:r>
              <a:rPr lang="es-ES" altLang="zh-CN" sz="2400" b="1" smtClean="0">
                <a:solidFill>
                  <a:schemeClr val="accent2"/>
                </a:solidFill>
              </a:rPr>
              <a:t>  a</a:t>
            </a:r>
            <a:r>
              <a:rPr lang="es-ES" altLang="zh-CN" sz="2400" b="1">
                <a:solidFill>
                  <a:schemeClr val="accent2"/>
                </a:solidFill>
              </a:rPr>
              <a:t>) los cinco elementos </a:t>
            </a:r>
            <a:r>
              <a:rPr lang="es-ES" altLang="zh-CN" sz="2400" b="1" smtClean="0">
                <a:solidFill>
                  <a:schemeClr val="accent2"/>
                </a:solidFill>
              </a:rPr>
              <a:t>densos</a:t>
            </a:r>
          </a:p>
          <a:p>
            <a:pPr algn="ctr"/>
            <a:r>
              <a:rPr lang="es-ES" altLang="zh-CN" sz="2400" b="1" smtClean="0">
                <a:solidFill>
                  <a:schemeClr val="accent2"/>
                </a:solidFill>
              </a:rPr>
              <a:t>b</a:t>
            </a:r>
            <a:r>
              <a:rPr lang="es-ES" altLang="zh-CN" sz="2400" b="1">
                <a:solidFill>
                  <a:schemeClr val="accent2"/>
                </a:solidFill>
              </a:rPr>
              <a:t>) los tres elementos sutiles</a:t>
            </a:r>
          </a:p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                     y los diferentes cuerpos materiales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4206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0724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30725" name="Text Box 5"/>
          <p:cNvSpPr>
            <a:spLocks noChangeArrowheads="1"/>
          </p:cNvSpPr>
          <p:nvPr/>
        </p:nvSpPr>
        <p:spPr bwMode="auto">
          <a:xfrm>
            <a:off x="1331913" y="3951288"/>
            <a:ext cx="6311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54706F"/>
                </a:solidFill>
              </a:rPr>
              <a:t>2. </a:t>
            </a:r>
            <a:r>
              <a:rPr lang="es-ES" altLang="zh-CN" sz="2400" b="1" smtClean="0">
                <a:solidFill>
                  <a:srgbClr val="54706F"/>
                </a:solidFill>
              </a:rPr>
              <a:t>La </a:t>
            </a:r>
            <a:r>
              <a:rPr lang="es-ES" altLang="zh-CN" sz="2400" b="1">
                <a:solidFill>
                  <a:srgbClr val="54706F"/>
                </a:solidFill>
              </a:rPr>
              <a:t>energía marginal manifiesta:</a:t>
            </a:r>
          </a:p>
          <a:p>
            <a:pPr algn="ctr"/>
            <a:endParaRPr lang="es-ES" altLang="zh-CN" sz="2400" b="1">
              <a:solidFill>
                <a:srgbClr val="54706F"/>
              </a:solidFill>
            </a:endParaRPr>
          </a:p>
          <a:p>
            <a:r>
              <a:rPr lang="es-ES" altLang="zh-CN" sz="2400" b="1">
                <a:solidFill>
                  <a:schemeClr val="accent2"/>
                </a:solidFill>
              </a:rPr>
              <a:t>	    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031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836613"/>
            <a:ext cx="3429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0724" name="Text Box 4"/>
          <p:cNvSpPr>
            <a:spLocks noChangeArrowheads="1"/>
          </p:cNvSpPr>
          <p:nvPr/>
        </p:nvSpPr>
        <p:spPr bwMode="auto">
          <a:xfrm>
            <a:off x="2687638" y="254000"/>
            <a:ext cx="3684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krsna-tattva</a:t>
            </a:r>
            <a:endParaRPr lang="es-ES" altLang="zh-CN"/>
          </a:p>
        </p:txBody>
      </p:sp>
      <p:sp>
        <p:nvSpPr>
          <p:cNvPr id="30725" name="Text Box 5"/>
          <p:cNvSpPr>
            <a:spLocks noChangeArrowheads="1"/>
          </p:cNvSpPr>
          <p:nvPr/>
        </p:nvSpPr>
        <p:spPr bwMode="auto">
          <a:xfrm>
            <a:off x="1331913" y="3951288"/>
            <a:ext cx="6311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54706F"/>
                </a:solidFill>
              </a:rPr>
              <a:t>2. </a:t>
            </a:r>
            <a:r>
              <a:rPr lang="es-ES" altLang="zh-CN" sz="2400" b="1" smtClean="0">
                <a:solidFill>
                  <a:srgbClr val="54706F"/>
                </a:solidFill>
              </a:rPr>
              <a:t>La </a:t>
            </a:r>
            <a:r>
              <a:rPr lang="es-ES" altLang="zh-CN" sz="2400" b="1">
                <a:solidFill>
                  <a:srgbClr val="54706F"/>
                </a:solidFill>
              </a:rPr>
              <a:t>energía marginal manifiesta:</a:t>
            </a:r>
          </a:p>
          <a:p>
            <a:pPr algn="ctr"/>
            <a:endParaRPr lang="es-ES" altLang="zh-CN" sz="2400" b="1">
              <a:solidFill>
                <a:srgbClr val="54706F"/>
              </a:solidFill>
            </a:endParaRPr>
          </a:p>
          <a:p>
            <a:pPr algn="ctr"/>
            <a:r>
              <a:rPr lang="es-ES" altLang="zh-CN" sz="2400" b="1">
                <a:solidFill>
                  <a:srgbClr val="54706F"/>
                </a:solidFill>
              </a:rPr>
              <a:t>las jivas,</a:t>
            </a:r>
          </a:p>
          <a:p>
            <a:pPr algn="ctr"/>
            <a:r>
              <a:rPr lang="es-ES" altLang="zh-CN" sz="2400" b="1">
                <a:solidFill>
                  <a:srgbClr val="54706F"/>
                </a:solidFill>
              </a:rPr>
              <a:t>las </a:t>
            </a:r>
            <a:r>
              <a:rPr lang="es-ES" altLang="zh-CN" sz="2400" b="1" smtClean="0">
                <a:solidFill>
                  <a:srgbClr val="54706F"/>
                </a:solidFill>
              </a:rPr>
              <a:t>cuales son partículas </a:t>
            </a:r>
            <a:r>
              <a:rPr lang="es-ES" altLang="zh-CN" sz="2400" b="1">
                <a:solidFill>
                  <a:srgbClr val="54706F"/>
                </a:solidFill>
              </a:rPr>
              <a:t>atómicas</a:t>
            </a:r>
          </a:p>
          <a:p>
            <a:pPr algn="ctr"/>
            <a:r>
              <a:rPr lang="es-ES" altLang="zh-CN" sz="2400" b="1">
                <a:solidFill>
                  <a:srgbClr val="54706F"/>
                </a:solidFill>
              </a:rPr>
              <a:t>de energía espiritual</a:t>
            </a:r>
          </a:p>
          <a:p>
            <a:r>
              <a:rPr lang="es-ES" altLang="zh-CN" sz="2400" b="1">
                <a:solidFill>
                  <a:schemeClr val="accent2"/>
                </a:solidFill>
              </a:rPr>
              <a:t>	    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6381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6E26C"/>
              </a:gs>
              <a:gs pos="50000">
                <a:srgbClr val="92D050"/>
              </a:gs>
              <a:gs pos="100000">
                <a:srgbClr val="CEF25C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31746" name="Text Box 2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1747" name="Text Box 3"/>
          <p:cNvSpPr>
            <a:spLocks noChangeArrowheads="1"/>
          </p:cNvSpPr>
          <p:nvPr/>
        </p:nvSpPr>
        <p:spPr bwMode="auto">
          <a:xfrm>
            <a:off x="0" y="2276472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6000" b="1">
                <a:solidFill>
                  <a:schemeClr val="accent2"/>
                </a:solidFill>
                <a:latin typeface="Bradley Hand ITC" pitchFamily="66" charset="0"/>
              </a:rPr>
              <a:t>La energía </a:t>
            </a:r>
            <a:r>
              <a:rPr lang="es-ES" altLang="zh-CN" sz="6000" b="1" smtClean="0">
                <a:solidFill>
                  <a:schemeClr val="accent2"/>
                </a:solidFill>
                <a:latin typeface="Bradley Hand ITC" pitchFamily="66" charset="0"/>
              </a:rPr>
              <a:t>interna</a:t>
            </a:r>
            <a:endParaRPr lang="es-ES" altLang="zh-CN" sz="6000" b="1">
              <a:solidFill>
                <a:schemeClr val="accent2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6E26C"/>
              </a:gs>
              <a:gs pos="50000">
                <a:srgbClr val="92D050"/>
              </a:gs>
              <a:gs pos="100000">
                <a:srgbClr val="CEF25C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31746" name="Text Box 2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1747" name="Text Box 3"/>
          <p:cNvSpPr>
            <a:spLocks noChangeArrowheads="1"/>
          </p:cNvSpPr>
          <p:nvPr/>
        </p:nvSpPr>
        <p:spPr bwMode="auto">
          <a:xfrm>
            <a:off x="1851025" y="304800"/>
            <a:ext cx="5519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La energía interna manifiesta</a:t>
            </a:r>
          </a:p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 los compañeros eternos</a:t>
            </a:r>
          </a:p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de Krishna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765175"/>
            <a:ext cx="23431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765175"/>
            <a:ext cx="24495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292600"/>
            <a:ext cx="31702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4248150"/>
            <a:ext cx="32226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1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6875" y="63500"/>
            <a:ext cx="8423275" cy="792163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s-ES" altLang="zh-CN" sz="5400" b="1" baseline="2000" smtClean="0">
                <a:solidFill>
                  <a:srgbClr val="1F02B0"/>
                </a:solidFill>
                <a:latin typeface="Bookman Old Style" pitchFamily="18" charset="0"/>
                <a:ea typeface="+mn-ea"/>
                <a:cs typeface="+mn-cs"/>
                <a:sym typeface="AR BERKLEY" charset="0"/>
              </a:rPr>
              <a:t>nama-cintamani</a:t>
            </a:r>
            <a:endParaRPr lang="es-ES" altLang="zh-CN" sz="5400" b="1" baseline="2000" smtClean="0">
              <a:solidFill>
                <a:srgbClr val="1F02B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8152" y="4437462"/>
            <a:ext cx="8139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  <a:sym typeface="AR BERKLEY" charset="0"/>
              </a:rPr>
              <a:t>caitanya-rasa-vigrahah</a:t>
            </a:r>
          </a:p>
          <a:p>
            <a:pPr>
              <a:defRPr/>
            </a:pPr>
            <a:endParaRPr lang="es-ES" sz="5400" baseline="2000">
              <a:solidFill>
                <a:srgbClr val="1F02B0"/>
              </a:solidFill>
              <a:latin typeface="AR BERKLEY" charset="0"/>
              <a:ea typeface="+mn-ea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112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" name="1 Rectángulo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6E26C"/>
              </a:gs>
              <a:gs pos="50000">
                <a:srgbClr val="92D050"/>
              </a:gs>
              <a:gs pos="100000">
                <a:srgbClr val="CEF25C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sym typeface="Arial" pitchFamily="34" charset="0"/>
            </a:endParaRPr>
          </a:p>
        </p:txBody>
      </p:sp>
      <p:sp>
        <p:nvSpPr>
          <p:cNvPr id="30725" name="Text Box 5"/>
          <p:cNvSpPr>
            <a:spLocks noChangeArrowheads="1"/>
          </p:cNvSpPr>
          <p:nvPr/>
        </p:nvSpPr>
        <p:spPr bwMode="auto">
          <a:xfrm>
            <a:off x="682217" y="5589990"/>
            <a:ext cx="7995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4800" b="1" smtClean="0">
                <a:solidFill>
                  <a:srgbClr val="008000"/>
                </a:solidFill>
                <a:latin typeface="Bradley Hand ITC" pitchFamily="66" charset="0"/>
              </a:rPr>
              <a:t>Los </a:t>
            </a:r>
            <a:r>
              <a:rPr lang="es-ES" altLang="zh-CN" sz="4800" b="1">
                <a:solidFill>
                  <a:srgbClr val="008000"/>
                </a:solidFill>
                <a:latin typeface="Bradley Hand ITC" pitchFamily="66" charset="0"/>
              </a:rPr>
              <a:t>devotos </a:t>
            </a:r>
            <a:r>
              <a:rPr lang="es-ES" altLang="zh-CN" sz="4800" b="1" i="1" smtClean="0">
                <a:solidFill>
                  <a:srgbClr val="008000"/>
                </a:solidFill>
                <a:latin typeface="Bradley Hand ITC" pitchFamily="66" charset="0"/>
              </a:rPr>
              <a:t>nitya-siddha</a:t>
            </a:r>
            <a:endParaRPr lang="es-ES" altLang="zh-CN" sz="4000" b="1">
              <a:solidFill>
                <a:srgbClr val="008000"/>
              </a:solidFill>
              <a:latin typeface="Bradley Hand ITC" pitchFamily="66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1" y="201879"/>
            <a:ext cx="7623952" cy="5244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4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ChangeArrowheads="1"/>
          </p:cNvSpPr>
          <p:nvPr/>
        </p:nvSpPr>
        <p:spPr bwMode="auto">
          <a:xfrm>
            <a:off x="2339975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2771" name="Text Box 3"/>
          <p:cNvSpPr>
            <a:spLocks noChangeArrowheads="1"/>
          </p:cNvSpPr>
          <p:nvPr/>
        </p:nvSpPr>
        <p:spPr bwMode="auto">
          <a:xfrm>
            <a:off x="1044575" y="246063"/>
            <a:ext cx="698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Las diferentes moradas de Krishna</a:t>
            </a:r>
            <a:endParaRPr lang="es-ES" altLang="zh-CN" b="1">
              <a:latin typeface="Bradley Hand ITC" pitchFamily="66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17925"/>
            <a:ext cx="3683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10088"/>
            <a:ext cx="30972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92150"/>
            <a:ext cx="23780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43989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997200"/>
            <a:ext cx="29019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276475"/>
            <a:ext cx="18732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5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3795" name="Text Box 3"/>
          <p:cNvSpPr>
            <a:spLocks noChangeArrowheads="1"/>
          </p:cNvSpPr>
          <p:nvPr/>
        </p:nvSpPr>
        <p:spPr bwMode="auto">
          <a:xfrm>
            <a:off x="1403350" y="26035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54706F"/>
                </a:solidFill>
                <a:latin typeface="Bradley Hand ITC" pitchFamily="66" charset="0"/>
              </a:rPr>
              <a:t>Los innumerables nombres de Krishna</a:t>
            </a:r>
            <a:endParaRPr lang="es-ES" altLang="zh-CN">
              <a:solidFill>
                <a:srgbClr val="54706F"/>
              </a:solidFill>
              <a:latin typeface="Bradley Hand ITC" pitchFamily="66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3817938"/>
            <a:ext cx="3357563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1138238"/>
            <a:ext cx="18002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398588"/>
            <a:ext cx="22320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917950"/>
            <a:ext cx="3238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341438"/>
            <a:ext cx="201612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0"/>
          <p:cNvSpPr>
            <a:spLocks noChangeArrowheads="1"/>
          </p:cNvSpPr>
          <p:nvPr/>
        </p:nvSpPr>
        <p:spPr bwMode="auto">
          <a:xfrm>
            <a:off x="395288" y="1111250"/>
            <a:ext cx="18716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Yasomatinanda</a:t>
            </a:r>
            <a:endParaRPr lang="es-ES" altLang="zh-CN"/>
          </a:p>
        </p:txBody>
      </p:sp>
      <p:sp>
        <p:nvSpPr>
          <p:cNvPr id="33803" name="Text Box 11"/>
          <p:cNvSpPr>
            <a:spLocks noChangeArrowheads="1"/>
          </p:cNvSpPr>
          <p:nvPr/>
        </p:nvSpPr>
        <p:spPr bwMode="auto">
          <a:xfrm>
            <a:off x="2484438" y="822325"/>
            <a:ext cx="18716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Syamasundara</a:t>
            </a:r>
            <a:endParaRPr lang="es-ES" altLang="zh-CN"/>
          </a:p>
        </p:txBody>
      </p:sp>
      <p:sp>
        <p:nvSpPr>
          <p:cNvPr id="33804" name="Text Box 12"/>
          <p:cNvSpPr>
            <a:spLocks noChangeArrowheads="1"/>
          </p:cNvSpPr>
          <p:nvPr/>
        </p:nvSpPr>
        <p:spPr bwMode="auto">
          <a:xfrm>
            <a:off x="4687888" y="1082675"/>
            <a:ext cx="20875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zh-CN" b="1"/>
              <a:t>Govinda-Gopala</a:t>
            </a:r>
            <a:endParaRPr lang="es-ES" altLang="zh-CN"/>
          </a:p>
        </p:txBody>
      </p:sp>
      <p:sp>
        <p:nvSpPr>
          <p:cNvPr id="33805" name="Text Box 13"/>
          <p:cNvSpPr>
            <a:spLocks noChangeArrowheads="1"/>
          </p:cNvSpPr>
          <p:nvPr/>
        </p:nvSpPr>
        <p:spPr bwMode="auto">
          <a:xfrm>
            <a:off x="7296150" y="1038225"/>
            <a:ext cx="11350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zh-CN" b="1"/>
              <a:t>Giridhari</a:t>
            </a:r>
            <a:endParaRPr lang="es-ES" altLang="zh-CN"/>
          </a:p>
        </p:txBody>
      </p:sp>
      <p:sp>
        <p:nvSpPr>
          <p:cNvPr id="33806" name="Text Box 14"/>
          <p:cNvSpPr>
            <a:spLocks noChangeArrowheads="1"/>
          </p:cNvSpPr>
          <p:nvPr/>
        </p:nvSpPr>
        <p:spPr bwMode="auto">
          <a:xfrm>
            <a:off x="2771775" y="4149725"/>
            <a:ext cx="13128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zh-CN" b="1"/>
              <a:t>Gopinatha</a:t>
            </a:r>
            <a:endParaRPr lang="es-ES" altLang="zh-CN"/>
          </a:p>
        </p:txBody>
      </p:sp>
      <p:sp>
        <p:nvSpPr>
          <p:cNvPr id="33807" name="Text Box 15"/>
          <p:cNvSpPr>
            <a:spLocks noChangeArrowheads="1"/>
          </p:cNvSpPr>
          <p:nvPr/>
        </p:nvSpPr>
        <p:spPr bwMode="auto">
          <a:xfrm>
            <a:off x="6270625" y="3932238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zh-CN" b="1">
                <a:solidFill>
                  <a:srgbClr val="FFF0B5"/>
                </a:solidFill>
              </a:rPr>
              <a:t>Hari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37932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19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Las ilimitadas formas de Krishna</a:t>
            </a:r>
            <a:endParaRPr lang="es-ES" altLang="zh-CN">
              <a:latin typeface="Bradley Hand ITC" pitchFamily="66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16038"/>
            <a:ext cx="4410075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>
            <a:spLocks noChangeArrowheads="1"/>
          </p:cNvSpPr>
          <p:nvPr/>
        </p:nvSpPr>
        <p:spPr bwMode="auto">
          <a:xfrm>
            <a:off x="2566988" y="923925"/>
            <a:ext cx="3805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/>
              <a:t>Lila Avataras</a:t>
            </a:r>
          </a:p>
        </p:txBody>
      </p:sp>
    </p:spTree>
    <p:extLst>
      <p:ext uri="{BB962C8B-B14F-4D97-AF65-F5344CB8AC3E}">
        <p14:creationId xmlns:p14="http://schemas.microsoft.com/office/powerpoint/2010/main" val="89972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43" name="Text Box 3"/>
          <p:cNvSpPr>
            <a:spLocks noChangeArrowheads="1"/>
          </p:cNvSpPr>
          <p:nvPr/>
        </p:nvSpPr>
        <p:spPr bwMode="auto">
          <a:xfrm>
            <a:off x="2566988" y="923925"/>
            <a:ext cx="3805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/>
              <a:t>Purusa Avataras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339850"/>
            <a:ext cx="3959225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Las ilimitadas formas de Krishna</a:t>
            </a:r>
            <a:endParaRPr lang="es-ES" altLang="zh-CN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8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6867" name="Text Box 3"/>
          <p:cNvSpPr>
            <a:spLocks noChangeArrowheads="1"/>
          </p:cNvSpPr>
          <p:nvPr/>
        </p:nvSpPr>
        <p:spPr bwMode="auto">
          <a:xfrm>
            <a:off x="2566988" y="923925"/>
            <a:ext cx="3805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/>
              <a:t>Guna Avataras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341438"/>
            <a:ext cx="41481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  <a:latin typeface="Bradley Hand ITC" pitchFamily="66" charset="0"/>
              </a:rPr>
              <a:t>Las ilimitadas formas de Krishna</a:t>
            </a:r>
            <a:endParaRPr lang="es-ES" altLang="zh-CN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36613"/>
            <a:ext cx="4333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>
            <a:spLocks noChangeArrowheads="1"/>
          </p:cNvSpPr>
          <p:nvPr/>
        </p:nvSpPr>
        <p:spPr bwMode="auto">
          <a:xfrm>
            <a:off x="1403350" y="25400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radley Hand ITC" pitchFamily="66" charset="0"/>
              </a:rPr>
              <a:t>Las innumerables cualidades de Krishna</a:t>
            </a:r>
            <a:endParaRPr lang="es-ES" altLang="zh-CN">
              <a:solidFill>
                <a:srgbClr val="008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7891" name="Text Box 3"/>
          <p:cNvSpPr>
            <a:spLocks noChangeArrowheads="1"/>
          </p:cNvSpPr>
          <p:nvPr/>
        </p:nvSpPr>
        <p:spPr bwMode="auto">
          <a:xfrm>
            <a:off x="1331913" y="5634038"/>
            <a:ext cx="65500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/>
              <a:t>Krishna posee 64 cualidades principales,</a:t>
            </a:r>
          </a:p>
          <a:p>
            <a:pPr algn="ctr"/>
            <a:endParaRPr lang="es-ES" altLang="zh-CN" sz="1600" b="1"/>
          </a:p>
          <a:p>
            <a:pPr algn="ctr"/>
            <a:r>
              <a:rPr lang="es-ES" altLang="zh-CN" sz="2400" b="1"/>
              <a:t>de los cuales 4 son únicos</a:t>
            </a:r>
            <a:endParaRPr lang="es-ES" altLang="zh-CN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36613"/>
            <a:ext cx="4333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>
            <a:spLocks noChangeArrowheads="1"/>
          </p:cNvSpPr>
          <p:nvPr/>
        </p:nvSpPr>
        <p:spPr bwMode="auto">
          <a:xfrm>
            <a:off x="1403350" y="25400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radley Hand ITC" pitchFamily="66" charset="0"/>
              </a:rPr>
              <a:t>Las innumerables cualidades de Krishna</a:t>
            </a:r>
            <a:endParaRPr lang="es-ES" altLang="zh-CN">
              <a:solidFill>
                <a:srgbClr val="008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8915" name="Text Box 3"/>
          <p:cNvSpPr>
            <a:spLocks noChangeArrowheads="1"/>
          </p:cNvSpPr>
          <p:nvPr/>
        </p:nvSpPr>
        <p:spPr bwMode="auto">
          <a:xfrm>
            <a:off x="36513" y="333375"/>
            <a:ext cx="91090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(1) Lila-madhurya</a:t>
            </a:r>
          </a:p>
          <a:p>
            <a:pPr algn="ctr"/>
            <a:endParaRPr lang="es-ES" altLang="zh-CN" b="1">
              <a:solidFill>
                <a:schemeClr val="accent2"/>
              </a:solidFill>
            </a:endParaRPr>
          </a:p>
          <a:p>
            <a:pPr algn="ctr"/>
            <a:r>
              <a:rPr lang="es-ES" altLang="zh-CN" sz="2000" b="1">
                <a:solidFill>
                  <a:schemeClr val="accent2"/>
                </a:solidFill>
              </a:rPr>
              <a:t>(maravillosos, dulces pasatiempos, especialmente en la infancia)</a:t>
            </a:r>
            <a:endParaRPr lang="es-ES" altLang="zh-CN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544638"/>
            <a:ext cx="35163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4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9939" name="Text Box 3"/>
          <p:cNvSpPr>
            <a:spLocks noChangeArrowheads="1"/>
          </p:cNvSpPr>
          <p:nvPr/>
        </p:nvSpPr>
        <p:spPr bwMode="auto">
          <a:xfrm>
            <a:off x="36513" y="333375"/>
            <a:ext cx="91090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(2) Prema-madhurya</a:t>
            </a:r>
          </a:p>
          <a:p>
            <a:pPr algn="ctr"/>
            <a:endParaRPr lang="es-ES" altLang="zh-CN" b="1">
              <a:solidFill>
                <a:schemeClr val="accent2"/>
              </a:solidFill>
            </a:endParaRPr>
          </a:p>
          <a:p>
            <a:pPr algn="ctr"/>
            <a:r>
              <a:rPr lang="es-ES" altLang="zh-CN" sz="2000" b="1">
                <a:solidFill>
                  <a:schemeClr val="accent2"/>
                </a:solidFill>
              </a:rPr>
              <a:t>(rodeado de devotos imbuidos con incomparable, dulce amor por Dios)</a:t>
            </a:r>
            <a:endParaRPr lang="es-ES" altLang="zh-CN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1476375"/>
            <a:ext cx="40132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6875" y="63500"/>
            <a:ext cx="8423275" cy="792163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s-ES" altLang="zh-CN" sz="5400" b="1" baseline="2000" smtClean="0">
                <a:solidFill>
                  <a:srgbClr val="1F02B0"/>
                </a:solidFill>
                <a:latin typeface="Bookman Old Style" pitchFamily="18" charset="0"/>
                <a:ea typeface="+mn-ea"/>
                <a:cs typeface="+mn-cs"/>
                <a:sym typeface="AR BERKLEY" charset="0"/>
              </a:rPr>
              <a:t>nama-cintamani</a:t>
            </a:r>
            <a:endParaRPr lang="es-ES" altLang="zh-CN" sz="5400" b="1" baseline="2000" smtClean="0">
              <a:solidFill>
                <a:srgbClr val="1F02B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6293" y="4437462"/>
            <a:ext cx="81397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  <a:sym typeface="AR BERKLEY" charset="0"/>
              </a:rPr>
              <a:t>caitanya-rasa-vigrahah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  <a:sym typeface="AR BERKLEY" charset="0"/>
              </a:rPr>
              <a:t>purnam suddho nitya-mukto</a:t>
            </a:r>
          </a:p>
          <a:p>
            <a:pPr>
              <a:defRPr/>
            </a:pPr>
            <a:endParaRPr lang="es-ES" sz="5400" baseline="2000">
              <a:solidFill>
                <a:srgbClr val="1F02B0"/>
              </a:solidFill>
              <a:latin typeface="AR BERKLEY" charset="0"/>
              <a:ea typeface="+mn-ea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4335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0963" name="Text Box 3"/>
          <p:cNvSpPr>
            <a:spLocks noChangeArrowheads="1"/>
          </p:cNvSpPr>
          <p:nvPr/>
        </p:nvSpPr>
        <p:spPr bwMode="auto">
          <a:xfrm>
            <a:off x="36513" y="333375"/>
            <a:ext cx="910907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(3) Rupa-madhurya</a:t>
            </a:r>
          </a:p>
          <a:p>
            <a:pPr algn="ctr"/>
            <a:endParaRPr lang="es-ES" altLang="zh-CN" b="1">
              <a:solidFill>
                <a:schemeClr val="accent2"/>
              </a:solidFill>
            </a:endParaRPr>
          </a:p>
          <a:p>
            <a:pPr algn="ctr"/>
            <a:r>
              <a:rPr lang="es-ES" altLang="zh-CN" sz="2000" b="1">
                <a:solidFill>
                  <a:schemeClr val="accent2"/>
                </a:solidFill>
              </a:rPr>
              <a:t>(de incomparable, dulce belleza)</a:t>
            </a:r>
            <a:endParaRPr lang="es-ES" altLang="zh-CN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528763"/>
            <a:ext cx="381793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8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1987" name="Text Box 3"/>
          <p:cNvSpPr>
            <a:spLocks noChangeArrowheads="1"/>
          </p:cNvSpPr>
          <p:nvPr/>
        </p:nvSpPr>
        <p:spPr bwMode="auto">
          <a:xfrm>
            <a:off x="36513" y="333375"/>
            <a:ext cx="910907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(4) Venu-madhurya</a:t>
            </a:r>
          </a:p>
          <a:p>
            <a:pPr algn="ctr"/>
            <a:endParaRPr lang="es-ES" altLang="zh-CN" b="1">
              <a:solidFill>
                <a:schemeClr val="accent2"/>
              </a:solidFill>
            </a:endParaRPr>
          </a:p>
          <a:p>
            <a:pPr algn="ctr"/>
            <a:r>
              <a:rPr lang="es-ES" altLang="zh-CN" sz="2000" b="1">
                <a:solidFill>
                  <a:schemeClr val="accent2"/>
                </a:solidFill>
              </a:rPr>
              <a:t>(el flautista que hace sonar melodías de exquisita dulzura)</a:t>
            </a:r>
            <a:endParaRPr lang="es-ES" altLang="zh-CN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746250"/>
            <a:ext cx="6221413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2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3011" name="Text Box 3"/>
          <p:cNvSpPr>
            <a:spLocks noChangeArrowheads="1"/>
          </p:cNvSpPr>
          <p:nvPr/>
        </p:nvSpPr>
        <p:spPr bwMode="auto">
          <a:xfrm>
            <a:off x="1504950" y="254000"/>
            <a:ext cx="6311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/>
                </a:solidFill>
              </a:rPr>
              <a:t>y los pasatiempos ilimitados de Krishna</a:t>
            </a:r>
            <a:endParaRPr lang="es-ES" altLang="zh-CN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111250"/>
            <a:ext cx="7502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50606" y="6234031"/>
            <a:ext cx="36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>
                <a:solidFill>
                  <a:schemeClr val="accent2"/>
                </a:solidFill>
              </a:rPr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28909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4035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2060"/>
                </a:solidFill>
              </a:rPr>
              <a:t>2. La energía externa</a:t>
            </a:r>
          </a:p>
          <a:p>
            <a:pPr algn="ctr"/>
            <a:r>
              <a:rPr lang="es-ES" altLang="zh-CN" sz="2400" b="1">
                <a:solidFill>
                  <a:srgbClr val="002060"/>
                </a:solidFill>
              </a:rPr>
              <a:t>Devidhama </a:t>
            </a:r>
            <a:r>
              <a:rPr lang="es-ES" altLang="zh-CN" sz="2400" b="1">
                <a:solidFill>
                  <a:srgbClr val="002060"/>
                </a:solidFill>
                <a:sym typeface="Sanskrit-Palatino" pitchFamily="2" charset="0"/>
              </a:rPr>
              <a:t>— Maya-tattva</a:t>
            </a:r>
            <a:endParaRPr lang="es-ES" altLang="zh-CN">
              <a:solidFill>
                <a:srgbClr val="002060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96975"/>
            <a:ext cx="4584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4035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2060"/>
                </a:solidFill>
              </a:rPr>
              <a:t>2. La energía externa</a:t>
            </a:r>
          </a:p>
          <a:p>
            <a:pPr algn="ctr"/>
            <a:r>
              <a:rPr lang="es-ES" altLang="zh-CN" sz="2400" b="1">
                <a:solidFill>
                  <a:srgbClr val="002060"/>
                </a:solidFill>
              </a:rPr>
              <a:t>Devidhama </a:t>
            </a:r>
            <a:r>
              <a:rPr lang="es-ES" altLang="zh-CN" sz="2400" b="1">
                <a:solidFill>
                  <a:srgbClr val="002060"/>
                </a:solidFill>
                <a:sym typeface="Sanskrit-Palatino" pitchFamily="2" charset="0"/>
              </a:rPr>
              <a:t>— Maya-tattva</a:t>
            </a:r>
            <a:endParaRPr lang="es-ES" altLang="zh-CN">
              <a:solidFill>
                <a:srgbClr val="002060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96975"/>
            <a:ext cx="4584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>
            <a:spLocks noChangeArrowheads="1"/>
          </p:cNvSpPr>
          <p:nvPr/>
        </p:nvSpPr>
        <p:spPr bwMode="auto">
          <a:xfrm>
            <a:off x="0" y="6335713"/>
            <a:ext cx="9109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Maya da a las </a:t>
            </a:r>
            <a:r>
              <a:rPr lang="es-ES" altLang="zh-CN" b="1" i="1"/>
              <a:t>jivas</a:t>
            </a:r>
            <a:r>
              <a:rPr lang="es-ES" altLang="zh-CN" b="1"/>
              <a:t> los cuerpos densos y sutiles.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1992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5059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08" y="1195977"/>
            <a:ext cx="3585572" cy="503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>
            <a:spLocks noChangeArrowheads="1"/>
          </p:cNvSpPr>
          <p:nvPr/>
        </p:nvSpPr>
        <p:spPr bwMode="auto">
          <a:xfrm>
            <a:off x="0" y="6335713"/>
            <a:ext cx="9109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b="1"/>
              <a:t>Maya da a las </a:t>
            </a:r>
            <a:r>
              <a:rPr lang="es-ES" altLang="zh-CN" b="1" i="1"/>
              <a:t>jivas</a:t>
            </a:r>
            <a:r>
              <a:rPr lang="es-ES" altLang="zh-CN" b="1"/>
              <a:t> los cuerpos densos y sutiles.</a:t>
            </a:r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0799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178050"/>
            <a:ext cx="67595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3"/>
          <p:cNvSpPr>
            <a:spLocks noChangeArrowheads="1"/>
          </p:cNvSpPr>
          <p:nvPr/>
        </p:nvSpPr>
        <p:spPr bwMode="auto">
          <a:xfrm>
            <a:off x="1908175" y="1368425"/>
            <a:ext cx="5413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/>
              <a:t>Debido a que las </a:t>
            </a:r>
            <a:r>
              <a:rPr lang="es-ES" altLang="zh-CN" sz="2400" b="1" i="1"/>
              <a:t>jivas</a:t>
            </a:r>
            <a:r>
              <a:rPr lang="es-ES" altLang="zh-CN" sz="2400" b="1"/>
              <a:t> son espirituales por naturaleza, </a:t>
            </a:r>
            <a:endParaRPr lang="es-ES" altLang="zh-CN" b="1"/>
          </a:p>
        </p:txBody>
      </p:sp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178050"/>
            <a:ext cx="67595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3"/>
          <p:cNvSpPr>
            <a:spLocks noChangeArrowheads="1"/>
          </p:cNvSpPr>
          <p:nvPr/>
        </p:nvSpPr>
        <p:spPr bwMode="auto">
          <a:xfrm>
            <a:off x="1908175" y="1368425"/>
            <a:ext cx="5413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/>
              <a:t>Debido a que las </a:t>
            </a:r>
            <a:r>
              <a:rPr lang="es-ES" altLang="zh-CN" sz="2400" b="1" i="1"/>
              <a:t>jivas</a:t>
            </a:r>
            <a:r>
              <a:rPr lang="es-ES" altLang="zh-CN" sz="2400" b="1"/>
              <a:t> son espirituales por naturaleza, </a:t>
            </a:r>
            <a:endParaRPr lang="es-ES" altLang="zh-CN" b="1"/>
          </a:p>
        </p:txBody>
      </p:sp>
      <p:sp>
        <p:nvSpPr>
          <p:cNvPr id="47110" name="1 CuadroTexto"/>
          <p:cNvSpPr txBox="1">
            <a:spLocks noChangeArrowheads="1"/>
          </p:cNvSpPr>
          <p:nvPr/>
        </p:nvSpPr>
        <p:spPr bwMode="auto">
          <a:xfrm>
            <a:off x="2268538" y="5878513"/>
            <a:ext cx="50530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r>
              <a:rPr lang="es-ES" altLang="zh-CN" sz="2400" b="1">
                <a:solidFill>
                  <a:schemeClr val="bg1"/>
                </a:solidFill>
              </a:rPr>
              <a:t>gozan de cierta independencia …</a:t>
            </a:r>
          </a:p>
          <a:p>
            <a:endParaRPr lang="es-ES">
              <a:solidFill>
                <a:schemeClr val="bg1"/>
              </a:solidFill>
            </a:endParaRPr>
          </a:p>
        </p:txBody>
      </p:sp>
      <p:sp>
        <p:nvSpPr>
          <p:cNvPr id="7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48131" name="Text Box 3"/>
          <p:cNvSpPr>
            <a:spLocks noChangeArrowheads="1"/>
          </p:cNvSpPr>
          <p:nvPr/>
        </p:nvSpPr>
        <p:spPr bwMode="auto">
          <a:xfrm>
            <a:off x="468313" y="1411288"/>
            <a:ext cx="82804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00B0F0"/>
                </a:solidFill>
              </a:rPr>
              <a:t>... y poseen el potencial</a:t>
            </a:r>
          </a:p>
          <a:p>
            <a:pPr algn="ctr"/>
            <a:r>
              <a:rPr lang="es-ES" altLang="zh-CN" sz="2400" b="1">
                <a:solidFill>
                  <a:srgbClr val="00B0F0"/>
                </a:solidFill>
              </a:rPr>
              <a:t>de experimentar bienaventuranza ilimitada. </a:t>
            </a:r>
          </a:p>
          <a:p>
            <a:pPr algn="ctr"/>
            <a:endParaRPr lang="es-ES" altLang="zh-CN" sz="2400" b="1">
              <a:solidFill>
                <a:srgbClr val="00B0F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314575"/>
            <a:ext cx="638333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48135" name="Picture 7" descr="http://th01.deviantart.net/fs6/PRE/i/2005/103/a/5/Grand_Universe_by_ANTIFAN_R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" y="1484109"/>
            <a:ext cx="9121695" cy="490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>
            <a:spLocks noChangeArrowheads="1"/>
          </p:cNvSpPr>
          <p:nvPr/>
        </p:nvSpPr>
        <p:spPr bwMode="auto">
          <a:xfrm>
            <a:off x="-685800" y="5492750"/>
            <a:ext cx="7848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zh-CN" sz="2400" b="1">
                <a:solidFill>
                  <a:schemeClr val="accent3">
                    <a:lumMod val="95000"/>
                  </a:schemeClr>
                </a:solidFill>
              </a:rPr>
              <a:t>Pero, la </a:t>
            </a:r>
            <a:r>
              <a:rPr lang="es-ES" altLang="zh-CN" sz="2400" b="1" i="1">
                <a:solidFill>
                  <a:schemeClr val="accent3">
                    <a:lumMod val="95000"/>
                  </a:schemeClr>
                </a:solidFill>
              </a:rPr>
              <a:t>jiva</a:t>
            </a:r>
            <a:r>
              <a:rPr lang="es-ES" altLang="zh-CN" sz="2400" b="1">
                <a:solidFill>
                  <a:schemeClr val="accent3">
                    <a:lumMod val="95000"/>
                  </a:schemeClr>
                </a:solidFill>
              </a:rPr>
              <a:t> puede buscar su fortuna</a:t>
            </a:r>
          </a:p>
          <a:p>
            <a:pPr algn="ctr">
              <a:defRPr/>
            </a:pPr>
            <a:r>
              <a:rPr lang="es-ES" altLang="zh-CN" sz="2400" b="1">
                <a:solidFill>
                  <a:schemeClr val="accent3">
                    <a:lumMod val="95000"/>
                  </a:schemeClr>
                </a:solidFill>
              </a:rPr>
              <a:t>también en el mundo material . . . </a:t>
            </a:r>
          </a:p>
          <a:p>
            <a:pPr algn="ctr">
              <a:defRPr/>
            </a:pPr>
            <a:endParaRPr lang="es-ES" altLang="zh-CN" b="1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6875" y="63500"/>
            <a:ext cx="8423275" cy="792163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s-ES" altLang="zh-CN" sz="5400" b="1" baseline="2000" smtClean="0">
                <a:solidFill>
                  <a:srgbClr val="1F02B0"/>
                </a:solidFill>
                <a:latin typeface="Bookman Old Style" pitchFamily="18" charset="0"/>
                <a:ea typeface="+mn-ea"/>
                <a:cs typeface="+mn-cs"/>
                <a:sym typeface="AR BERKLEY" charset="0"/>
              </a:rPr>
              <a:t>nama-cintamani</a:t>
            </a:r>
            <a:endParaRPr lang="es-ES" altLang="zh-CN" sz="5400" b="1" baseline="2000" smtClean="0">
              <a:solidFill>
                <a:srgbClr val="1F02B0"/>
              </a:solidFill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8152" y="4437462"/>
            <a:ext cx="8139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  <a:sym typeface="AR BERKLEY" charset="0"/>
              </a:rPr>
              <a:t>caitanya-rasa-vigrahah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  <a:sym typeface="AR BERKLEY" charset="0"/>
              </a:rPr>
              <a:t>purnam suddho nitya-mukto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</a:rPr>
              <a:t>a</a:t>
            </a:r>
            <a:r>
              <a:rPr lang="es-ES" altLang="zh-CN" sz="5400" b="1" baseline="2000">
                <a:solidFill>
                  <a:srgbClr val="1F02B0"/>
                </a:solidFill>
                <a:latin typeface="Bookman Old Style" pitchFamily="18" charset="0"/>
                <a:ea typeface="+mn-ea"/>
                <a:sym typeface="AR BERKLEY" charset="0"/>
              </a:rPr>
              <a:t>bhinnatvan nama-naminoh</a:t>
            </a:r>
            <a:endParaRPr lang="es-ES" altLang="zh-CN" sz="5400" b="1" baseline="2000">
              <a:solidFill>
                <a:srgbClr val="1F02B0"/>
              </a:solidFill>
              <a:latin typeface="Bookman Old Style" pitchFamily="18" charset="0"/>
              <a:ea typeface="+mn-ea"/>
            </a:endParaRPr>
          </a:p>
          <a:p>
            <a:pPr>
              <a:defRPr/>
            </a:pPr>
            <a:endParaRPr lang="es-ES" sz="5400" baseline="2000">
              <a:solidFill>
                <a:srgbClr val="1F02B0"/>
              </a:solidFill>
              <a:latin typeface="AR BERKLEY" charset="0"/>
              <a:ea typeface="+mn-ea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198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50179" name="Text Box 3"/>
          <p:cNvSpPr>
            <a:spLocks noChangeArrowheads="1"/>
          </p:cNvSpPr>
          <p:nvPr/>
        </p:nvSpPr>
        <p:spPr bwMode="auto">
          <a:xfrm>
            <a:off x="684213" y="15573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rgbClr val="FF0000"/>
                </a:solidFill>
              </a:rPr>
              <a:t>A veces parece que la vida </a:t>
            </a:r>
            <a:r>
              <a:rPr lang="es-ES" altLang="zh-CN" sz="2400" b="1" smtClean="0">
                <a:solidFill>
                  <a:srgbClr val="FF0000"/>
                </a:solidFill>
              </a:rPr>
              <a:t>la </a:t>
            </a:r>
            <a:r>
              <a:rPr lang="es-ES" altLang="zh-CN" sz="2400" b="1">
                <a:solidFill>
                  <a:srgbClr val="FF0000"/>
                </a:solidFill>
              </a:rPr>
              <a:t>sonríe,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2162175"/>
            <a:ext cx="4205288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51203" name="Text Box 3"/>
          <p:cNvSpPr>
            <a:spLocks noChangeArrowheads="1"/>
          </p:cNvSpPr>
          <p:nvPr/>
        </p:nvSpPr>
        <p:spPr bwMode="auto">
          <a:xfrm>
            <a:off x="538163" y="1557338"/>
            <a:ext cx="813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/>
              <a:t>y a veces las cosas no salen como había pensado.</a:t>
            </a:r>
          </a:p>
        </p:txBody>
      </p:sp>
      <p:pic>
        <p:nvPicPr>
          <p:cNvPr id="51205" name="Picture 4" descr="http://3.bp.blogspot.com/-a91FC90Lg0I/T2N7sVtYXoI/AAAAAAAAAOM/4XWJDiGubS0/s1600/roller+coaster+fear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3450"/>
            <a:ext cx="3170237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52227" name="Text Box 3"/>
          <p:cNvSpPr>
            <a:spLocks noChangeArrowheads="1"/>
          </p:cNvSpPr>
          <p:nvPr/>
        </p:nvSpPr>
        <p:spPr bwMode="auto">
          <a:xfrm>
            <a:off x="684213" y="1557338"/>
            <a:ext cx="7848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800" b="1"/>
              <a:t>Sea como sea la experiencia que tiene,</a:t>
            </a:r>
          </a:p>
          <a:p>
            <a:pPr algn="ctr"/>
            <a:endParaRPr lang="es-ES" altLang="zh-CN" b="1"/>
          </a:p>
        </p:txBody>
      </p:sp>
      <p:sp>
        <p:nvSpPr>
          <p:cNvPr id="5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96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asks with the theatre concept Stock Photo - 9546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2474913"/>
            <a:ext cx="6310313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2"/>
          <p:cNvSpPr>
            <a:spLocks noChangeArrowheads="1"/>
          </p:cNvSpPr>
          <p:nvPr/>
        </p:nvSpPr>
        <p:spPr bwMode="auto">
          <a:xfrm>
            <a:off x="2268538" y="3644900"/>
            <a:ext cx="438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53252" name="Text Box 3"/>
          <p:cNvSpPr>
            <a:spLocks noChangeArrowheads="1"/>
          </p:cNvSpPr>
          <p:nvPr/>
        </p:nvSpPr>
        <p:spPr bwMode="auto">
          <a:xfrm>
            <a:off x="684213" y="1557338"/>
            <a:ext cx="7848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800" b="1"/>
              <a:t>una vida de alegría</a:t>
            </a:r>
          </a:p>
          <a:p>
            <a:pPr algn="ctr"/>
            <a:r>
              <a:rPr lang="es-ES" altLang="zh-CN" sz="2800" b="1"/>
              <a:t>o una vida de pena,</a:t>
            </a:r>
          </a:p>
          <a:p>
            <a:pPr algn="ctr"/>
            <a:endParaRPr lang="es-ES" altLang="zh-CN" b="1"/>
          </a:p>
        </p:txBody>
      </p:sp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>
            <a:spLocks noChangeArrowheads="1"/>
          </p:cNvSpPr>
          <p:nvPr/>
        </p:nvSpPr>
        <p:spPr bwMode="auto">
          <a:xfrm>
            <a:off x="2266950" y="3644900"/>
            <a:ext cx="438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54276" name="1 CuadroTexto"/>
          <p:cNvSpPr txBox="1">
            <a:spLocks noChangeArrowheads="1"/>
          </p:cNvSpPr>
          <p:nvPr/>
        </p:nvSpPr>
        <p:spPr bwMode="auto">
          <a:xfrm>
            <a:off x="0" y="148410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 b="1"/>
              <a:t>Nadie puede evitar las cuatro </a:t>
            </a:r>
            <a:r>
              <a:rPr lang="es-ES" sz="2400" b="1" smtClean="0"/>
              <a:t>miserias</a:t>
            </a:r>
          </a:p>
          <a:p>
            <a:pPr algn="ctr"/>
            <a:r>
              <a:rPr lang="es-ES" sz="2400" b="1" smtClean="0"/>
              <a:t>básicas del </a:t>
            </a:r>
            <a:r>
              <a:rPr lang="es-ES" sz="2400" b="1"/>
              <a:t>mundo material:</a:t>
            </a:r>
          </a:p>
        </p:txBody>
      </p:sp>
      <p:sp>
        <p:nvSpPr>
          <p:cNvPr id="5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32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>
            <a:spLocks noChangeArrowheads="1"/>
          </p:cNvSpPr>
          <p:nvPr/>
        </p:nvSpPr>
        <p:spPr bwMode="auto">
          <a:xfrm>
            <a:off x="2266950" y="3644900"/>
            <a:ext cx="438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5837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0" y="2638425"/>
            <a:ext cx="1931987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77" y="2638425"/>
            <a:ext cx="2003692" cy="352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0" y="148410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 b="1"/>
              <a:t>Nadie puede evitar las cuatro </a:t>
            </a:r>
            <a:r>
              <a:rPr lang="es-ES" sz="2400" b="1" smtClean="0"/>
              <a:t>miserias</a:t>
            </a:r>
          </a:p>
          <a:p>
            <a:pPr algn="ctr"/>
            <a:r>
              <a:rPr lang="es-ES" sz="2400" b="1" smtClean="0"/>
              <a:t>básicas del </a:t>
            </a:r>
            <a:r>
              <a:rPr lang="es-ES" sz="2400" b="1"/>
              <a:t>mundo material:</a:t>
            </a:r>
          </a:p>
        </p:txBody>
      </p:sp>
    </p:spTree>
    <p:extLst>
      <p:ext uri="{BB962C8B-B14F-4D97-AF65-F5344CB8AC3E}">
        <p14:creationId xmlns:p14="http://schemas.microsoft.com/office/powerpoint/2010/main" val="19817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8" y="2638424"/>
            <a:ext cx="1998707" cy="35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ext Box 2"/>
          <p:cNvSpPr>
            <a:spLocks noChangeArrowheads="1"/>
          </p:cNvSpPr>
          <p:nvPr/>
        </p:nvSpPr>
        <p:spPr bwMode="auto">
          <a:xfrm>
            <a:off x="2266950" y="3644900"/>
            <a:ext cx="438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97" y="2638425"/>
            <a:ext cx="23034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0" y="148410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 b="1"/>
              <a:t>Nadie puede evitar las cuatro </a:t>
            </a:r>
            <a:r>
              <a:rPr lang="es-ES" sz="2400" b="1" smtClean="0"/>
              <a:t>miserias</a:t>
            </a:r>
          </a:p>
          <a:p>
            <a:pPr algn="ctr"/>
            <a:r>
              <a:rPr lang="es-ES" sz="2400" b="1" smtClean="0"/>
              <a:t>básicas del </a:t>
            </a:r>
            <a:r>
              <a:rPr lang="es-ES" sz="2400" b="1"/>
              <a:t>mundo material:</a:t>
            </a:r>
          </a:p>
        </p:txBody>
      </p:sp>
    </p:spTree>
    <p:extLst>
      <p:ext uri="{BB962C8B-B14F-4D97-AF65-F5344CB8AC3E}">
        <p14:creationId xmlns:p14="http://schemas.microsoft.com/office/powerpoint/2010/main" val="235728778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8" y="2638424"/>
            <a:ext cx="1998707" cy="35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ext Box 2"/>
          <p:cNvSpPr>
            <a:spLocks noChangeArrowheads="1"/>
          </p:cNvSpPr>
          <p:nvPr/>
        </p:nvSpPr>
        <p:spPr bwMode="auto">
          <a:xfrm>
            <a:off x="2266950" y="3644900"/>
            <a:ext cx="438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97" y="2638425"/>
            <a:ext cx="23034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8" y="2638425"/>
            <a:ext cx="2579688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0" y="148410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 b="1"/>
              <a:t>Nadie puede evitar las cuatro </a:t>
            </a:r>
            <a:r>
              <a:rPr lang="es-ES" sz="2400" b="1" smtClean="0"/>
              <a:t>miserias</a:t>
            </a:r>
          </a:p>
          <a:p>
            <a:pPr algn="ctr"/>
            <a:r>
              <a:rPr lang="es-ES" sz="2400" b="1" smtClean="0"/>
              <a:t>básicas del </a:t>
            </a:r>
            <a:r>
              <a:rPr lang="es-ES" sz="2400" b="1"/>
              <a:t>mundo material:</a:t>
            </a:r>
          </a:p>
        </p:txBody>
      </p:sp>
    </p:spTree>
    <p:extLst>
      <p:ext uri="{BB962C8B-B14F-4D97-AF65-F5344CB8AC3E}">
        <p14:creationId xmlns:p14="http://schemas.microsoft.com/office/powerpoint/2010/main" val="345341013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8" y="2638424"/>
            <a:ext cx="1998707" cy="35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ext Box 2"/>
          <p:cNvSpPr>
            <a:spLocks noChangeArrowheads="1"/>
          </p:cNvSpPr>
          <p:nvPr/>
        </p:nvSpPr>
        <p:spPr bwMode="auto">
          <a:xfrm>
            <a:off x="2266950" y="3644900"/>
            <a:ext cx="438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97" y="2638425"/>
            <a:ext cx="23034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8" y="2638425"/>
            <a:ext cx="2579688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21" y="2637602"/>
            <a:ext cx="2181225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>
            <a:spLocks noChangeArrowheads="1"/>
          </p:cNvSpPr>
          <p:nvPr/>
        </p:nvSpPr>
        <p:spPr bwMode="auto">
          <a:xfrm>
            <a:off x="1403350" y="2540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3. La energía marginal</a:t>
            </a:r>
          </a:p>
          <a:p>
            <a:pPr algn="ctr"/>
            <a:r>
              <a:rPr lang="es-ES" altLang="zh-CN" sz="2400" b="1">
                <a:solidFill>
                  <a:schemeClr val="accent2">
                    <a:lumMod val="75000"/>
                  </a:schemeClr>
                </a:solidFill>
              </a:rPr>
              <a:t>Jiva-tattva</a:t>
            </a:r>
            <a:endParaRPr lang="es-ES" altLang="zh-CN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0" y="148410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  <a:sym typeface="Arial" pitchFamily="34" charset="0"/>
              </a:defRPr>
            </a:lvl9pPr>
          </a:lstStyle>
          <a:p>
            <a:pPr algn="ctr"/>
            <a:r>
              <a:rPr lang="es-ES" sz="2400" b="1"/>
              <a:t>Nadie puede evitar las cuatro </a:t>
            </a:r>
            <a:r>
              <a:rPr lang="es-ES" sz="2400" b="1" smtClean="0"/>
              <a:t>miserias</a:t>
            </a:r>
          </a:p>
          <a:p>
            <a:pPr algn="ctr"/>
            <a:r>
              <a:rPr lang="es-ES" sz="2400" b="1" smtClean="0"/>
              <a:t>básicas del </a:t>
            </a:r>
            <a:r>
              <a:rPr lang="es-ES" sz="2400" b="1"/>
              <a:t>mundo material:</a:t>
            </a:r>
          </a:p>
        </p:txBody>
      </p:sp>
    </p:spTree>
    <p:extLst>
      <p:ext uri="{BB962C8B-B14F-4D97-AF65-F5344CB8AC3E}">
        <p14:creationId xmlns:p14="http://schemas.microsoft.com/office/powerpoint/2010/main" val="33097459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70017" y="4365429"/>
            <a:ext cx="7635498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S" altLang="zh-CN" sz="3000" b="1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El santo nombre de </a:t>
            </a:r>
            <a:r>
              <a:rPr lang="es-ES" altLang="zh-CN" sz="3000" b="1" smtClean="0">
                <a:solidFill>
                  <a:srgbClr val="1F02B0"/>
                </a:solidFill>
                <a:latin typeface="Calibri" pitchFamily="34" charset="0"/>
                <a:sym typeface="Arial Narrow" pitchFamily="34" charset="0"/>
              </a:rPr>
              <a:t>Krishna</a:t>
            </a:r>
            <a:endParaRPr lang="es-ES" altLang="zh-CN" sz="3000" b="1">
              <a:solidFill>
                <a:srgbClr val="1F02B0"/>
              </a:solidFill>
              <a:latin typeface="Calibri" pitchFamily="34" charset="0"/>
              <a:sym typeface="Arial Narrow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07" y="907845"/>
            <a:ext cx="4201623" cy="3151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0871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15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0680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15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a liberarse del mundo material,</a:t>
            </a:r>
          </a:p>
        </p:txBody>
      </p:sp>
    </p:spTree>
    <p:extLst>
      <p:ext uri="{BB962C8B-B14F-4D97-AF65-F5344CB8AC3E}">
        <p14:creationId xmlns:p14="http://schemas.microsoft.com/office/powerpoint/2010/main" val="136390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4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  <a:endParaRPr lang="es-ES" altLang="zh-CN" sz="2400" smtClean="0">
              <a:latin typeface="Bookman Old Style" pitchFamily="18" charset="0"/>
            </a:endParaRP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a </a:t>
            </a:r>
            <a:r>
              <a:rPr lang="es-ES" altLang="zh-CN" sz="2400">
                <a:latin typeface="Bookman Old Style" pitchFamily="18" charset="0"/>
              </a:rPr>
              <a:t>liberarse del mundo material,</a:t>
            </a:r>
          </a:p>
          <a:p>
            <a:pPr algn="ctr"/>
            <a:r>
              <a:rPr lang="es-ES" altLang="zh-CN" sz="2400">
                <a:latin typeface="Bookman Old Style" pitchFamily="18" charset="0"/>
              </a:rPr>
              <a:t>el Señor les ofrece diferentes </a:t>
            </a:r>
            <a:r>
              <a:rPr lang="es-ES" altLang="zh-CN" sz="2400" smtClean="0">
                <a:latin typeface="Bookman Old Style" pitchFamily="18" charset="0"/>
              </a:rPr>
              <a:t>senderos</a:t>
            </a:r>
          </a:p>
        </p:txBody>
      </p:sp>
    </p:spTree>
    <p:extLst>
      <p:ext uri="{BB962C8B-B14F-4D97-AF65-F5344CB8AC3E}">
        <p14:creationId xmlns:p14="http://schemas.microsoft.com/office/powerpoint/2010/main" val="29679450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4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  <a:endParaRPr lang="es-ES" altLang="zh-CN" sz="2400" smtClean="0">
              <a:latin typeface="Bookman Old Style" pitchFamily="18" charset="0"/>
            </a:endParaRP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a </a:t>
            </a:r>
            <a:r>
              <a:rPr lang="es-ES" altLang="zh-CN" sz="2400">
                <a:latin typeface="Bookman Old Style" pitchFamily="18" charset="0"/>
              </a:rPr>
              <a:t>liberarse del mundo material,</a:t>
            </a:r>
          </a:p>
          <a:p>
            <a:pPr algn="ctr"/>
            <a:r>
              <a:rPr lang="es-ES" altLang="zh-CN" sz="2400">
                <a:latin typeface="Bookman Old Style" pitchFamily="18" charset="0"/>
              </a:rPr>
              <a:t>el Señor les ofrece diferentes </a:t>
            </a:r>
            <a:r>
              <a:rPr lang="es-ES" altLang="zh-CN" sz="2400" smtClean="0">
                <a:latin typeface="Bookman Old Style" pitchFamily="18" charset="0"/>
              </a:rPr>
              <a:t>senderos</a:t>
            </a: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para </a:t>
            </a:r>
            <a:r>
              <a:rPr lang="es-ES" altLang="zh-CN" sz="2400">
                <a:latin typeface="Bookman Old Style" pitchFamily="18" charset="0"/>
              </a:rPr>
              <a:t>alcanzar la perfección. </a:t>
            </a:r>
          </a:p>
        </p:txBody>
      </p:sp>
    </p:spTree>
    <p:extLst>
      <p:ext uri="{BB962C8B-B14F-4D97-AF65-F5344CB8AC3E}">
        <p14:creationId xmlns:p14="http://schemas.microsoft.com/office/powerpoint/2010/main" val="37306575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95288" y="2798176"/>
            <a:ext cx="8424547" cy="4016375"/>
            <a:chOff x="0" y="0"/>
            <a:chExt cx="13268" cy="6325"/>
          </a:xfrm>
        </p:grpSpPr>
        <p:sp>
          <p:nvSpPr>
            <p:cNvPr id="59398" name="Text Box 6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59399" name="Text Box 7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</a:t>
              </a:r>
              <a:r>
                <a:rPr lang="es-ES" altLang="zh-CN" smtClean="0"/>
                <a:t>		</a:t>
              </a:r>
              <a:r>
                <a:rPr lang="es-ES" altLang="zh-CN"/>
                <a:t>	</a:t>
              </a:r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 Box 11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</p:grpSp>
      <p:sp>
        <p:nvSpPr>
          <p:cNvPr id="9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10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  <a:endParaRPr lang="es-ES" altLang="zh-CN" sz="2400" smtClean="0">
              <a:latin typeface="Bookman Old Style" pitchFamily="18" charset="0"/>
            </a:endParaRP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a </a:t>
            </a:r>
            <a:r>
              <a:rPr lang="es-ES" altLang="zh-CN" sz="2400">
                <a:latin typeface="Bookman Old Style" pitchFamily="18" charset="0"/>
              </a:rPr>
              <a:t>liberarse del mundo material,</a:t>
            </a:r>
          </a:p>
          <a:p>
            <a:pPr algn="ctr"/>
            <a:r>
              <a:rPr lang="es-ES" altLang="zh-CN" sz="2400">
                <a:latin typeface="Bookman Old Style" pitchFamily="18" charset="0"/>
              </a:rPr>
              <a:t>el Señor les ofrece diferentes </a:t>
            </a:r>
            <a:r>
              <a:rPr lang="es-ES" altLang="zh-CN" sz="2400" smtClean="0">
                <a:latin typeface="Bookman Old Style" pitchFamily="18" charset="0"/>
              </a:rPr>
              <a:t>senderos</a:t>
            </a: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para </a:t>
            </a:r>
            <a:r>
              <a:rPr lang="es-ES" altLang="zh-CN" sz="2400">
                <a:latin typeface="Bookman Old Style" pitchFamily="18" charset="0"/>
              </a:rPr>
              <a:t>alcanzar la perfección. </a:t>
            </a:r>
          </a:p>
        </p:txBody>
      </p:sp>
    </p:spTree>
    <p:extLst>
      <p:ext uri="{BB962C8B-B14F-4D97-AF65-F5344CB8AC3E}">
        <p14:creationId xmlns:p14="http://schemas.microsoft.com/office/powerpoint/2010/main" val="22026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95288" y="2798176"/>
            <a:ext cx="8424547" cy="4016375"/>
            <a:chOff x="0" y="0"/>
            <a:chExt cx="13268" cy="6325"/>
          </a:xfrm>
        </p:grpSpPr>
        <p:sp>
          <p:nvSpPr>
            <p:cNvPr id="59398" name="Text Box 6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59399" name="Text Box 7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</a:t>
              </a:r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 Box 11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59404" name="Text Box 12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</p:grpSp>
      <p:sp>
        <p:nvSpPr>
          <p:cNvPr id="15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16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  <a:endParaRPr lang="es-ES" altLang="zh-CN" sz="2400" smtClean="0">
              <a:latin typeface="Bookman Old Style" pitchFamily="18" charset="0"/>
            </a:endParaRP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a </a:t>
            </a:r>
            <a:r>
              <a:rPr lang="es-ES" altLang="zh-CN" sz="2400">
                <a:latin typeface="Bookman Old Style" pitchFamily="18" charset="0"/>
              </a:rPr>
              <a:t>liberarse del mundo material,</a:t>
            </a:r>
          </a:p>
          <a:p>
            <a:pPr algn="ctr"/>
            <a:r>
              <a:rPr lang="es-ES" altLang="zh-CN" sz="2400">
                <a:latin typeface="Bookman Old Style" pitchFamily="18" charset="0"/>
              </a:rPr>
              <a:t>el Señor les ofrece diferentes </a:t>
            </a:r>
            <a:r>
              <a:rPr lang="es-ES" altLang="zh-CN" sz="2400" smtClean="0">
                <a:latin typeface="Bookman Old Style" pitchFamily="18" charset="0"/>
              </a:rPr>
              <a:t>senderos</a:t>
            </a: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para </a:t>
            </a:r>
            <a:r>
              <a:rPr lang="es-ES" altLang="zh-CN" sz="2400">
                <a:latin typeface="Bookman Old Style" pitchFamily="18" charset="0"/>
              </a:rPr>
              <a:t>alcanzar la perfección. </a:t>
            </a:r>
          </a:p>
        </p:txBody>
      </p:sp>
    </p:spTree>
    <p:extLst>
      <p:ext uri="{BB962C8B-B14F-4D97-AF65-F5344CB8AC3E}">
        <p14:creationId xmlns:p14="http://schemas.microsoft.com/office/powerpoint/2010/main" val="7516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>
            <a:spLocks noChangeArrowheads="1"/>
          </p:cNvSpPr>
          <p:nvPr/>
        </p:nvSpPr>
        <p:spPr bwMode="auto">
          <a:xfrm>
            <a:off x="396875" y="1139010"/>
            <a:ext cx="8423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>
                <a:latin typeface="Bookman Old Style" pitchFamily="18" charset="0"/>
              </a:rPr>
              <a:t>Para ayudar a las </a:t>
            </a:r>
            <a:r>
              <a:rPr lang="es-ES" altLang="zh-CN" sz="2400" i="1">
                <a:latin typeface="Bookman Old Style" pitchFamily="18" charset="0"/>
              </a:rPr>
              <a:t>jivas</a:t>
            </a:r>
            <a:r>
              <a:rPr lang="es-ES" altLang="zh-CN" sz="2400">
                <a:latin typeface="Bookman Old Style" pitchFamily="18" charset="0"/>
              </a:rPr>
              <a:t> </a:t>
            </a:r>
            <a:endParaRPr lang="es-ES" altLang="zh-CN" sz="2400" smtClean="0">
              <a:latin typeface="Bookman Old Style" pitchFamily="18" charset="0"/>
            </a:endParaRP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a </a:t>
            </a:r>
            <a:r>
              <a:rPr lang="es-ES" altLang="zh-CN" sz="2400">
                <a:latin typeface="Bookman Old Style" pitchFamily="18" charset="0"/>
              </a:rPr>
              <a:t>liberarse del mundo material,</a:t>
            </a:r>
          </a:p>
          <a:p>
            <a:pPr algn="ctr"/>
            <a:r>
              <a:rPr lang="es-ES" altLang="zh-CN" sz="2400">
                <a:latin typeface="Bookman Old Style" pitchFamily="18" charset="0"/>
              </a:rPr>
              <a:t>el Señor les ofrece diferentes </a:t>
            </a:r>
            <a:r>
              <a:rPr lang="es-ES" altLang="zh-CN" sz="2400" smtClean="0">
                <a:latin typeface="Bookman Old Style" pitchFamily="18" charset="0"/>
              </a:rPr>
              <a:t>senderos</a:t>
            </a:r>
          </a:p>
          <a:p>
            <a:pPr algn="ctr"/>
            <a:r>
              <a:rPr lang="es-ES" altLang="zh-CN" sz="2400" smtClean="0">
                <a:latin typeface="Bookman Old Style" pitchFamily="18" charset="0"/>
              </a:rPr>
              <a:t>para </a:t>
            </a:r>
            <a:r>
              <a:rPr lang="es-ES" altLang="zh-CN" sz="2400">
                <a:latin typeface="Bookman Old Style" pitchFamily="18" charset="0"/>
              </a:rPr>
              <a:t>alcanzar la perfección. </a:t>
            </a: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95288" y="2798176"/>
            <a:ext cx="8445500" cy="4016375"/>
            <a:chOff x="0" y="0"/>
            <a:chExt cx="13301" cy="6325"/>
          </a:xfrm>
        </p:grpSpPr>
        <p:sp>
          <p:nvSpPr>
            <p:cNvPr id="59398" name="Text Box 6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59399" name="Text Box 7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</a:t>
              </a:r>
              <a:r>
                <a:rPr lang="es-ES" altLang="zh-CN" smtClean="0"/>
                <a:t>         Dvapara-yuga</a:t>
              </a:r>
              <a:endParaRPr lang="es-ES" altLang="zh-CN"/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 Box 11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59404" name="Text Box 12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59405" name="Text Box 13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Templo</a:t>
              </a:r>
            </a:p>
          </p:txBody>
        </p:sp>
      </p:grpSp>
      <p:sp>
        <p:nvSpPr>
          <p:cNvPr id="1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59396" name="Text Box 4"/>
          <p:cNvSpPr>
            <a:spLocks noChangeArrowheads="1"/>
          </p:cNvSpPr>
          <p:nvPr/>
        </p:nvSpPr>
        <p:spPr bwMode="auto">
          <a:xfrm>
            <a:off x="0" y="549583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Pero,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estos senderos son </a:t>
            </a:r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secundarios</a:t>
            </a:r>
            <a:endParaRPr lang="es-ES" altLang="zh-CN" sz="2400">
              <a:solidFill>
                <a:srgbClr val="008000"/>
              </a:solidFill>
              <a:latin typeface="Bookman Old Style" pitchFamily="18" charset="0"/>
            </a:endParaRP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95288" y="1340043"/>
            <a:ext cx="8445500" cy="4016375"/>
            <a:chOff x="0" y="0"/>
            <a:chExt cx="13301" cy="6325"/>
          </a:xfrm>
        </p:grpSpPr>
        <p:sp>
          <p:nvSpPr>
            <p:cNvPr id="59398" name="Text Box 6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59399" name="Text Box 7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</a:t>
              </a:r>
              <a:r>
                <a:rPr lang="es-ES" altLang="zh-CN" smtClean="0"/>
                <a:t>         Dvapara-yuga</a:t>
              </a:r>
              <a:endParaRPr lang="es-ES" altLang="zh-CN"/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 Box 11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59404" name="Text Box 12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59405" name="Text Box 13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0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59396" name="Text Box 4"/>
          <p:cNvSpPr>
            <a:spLocks noChangeArrowheads="1"/>
          </p:cNvSpPr>
          <p:nvPr/>
        </p:nvSpPr>
        <p:spPr bwMode="auto">
          <a:xfrm>
            <a:off x="0" y="549583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Pero,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estos senderos son secundarios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y llevan a </a:t>
            </a:r>
            <a:r>
              <a:rPr lang="es-ES" altLang="zh-CN" sz="2400" i="1">
                <a:solidFill>
                  <a:srgbClr val="008000"/>
                </a:solidFill>
                <a:latin typeface="Bookman Old Style" pitchFamily="18" charset="0"/>
              </a:rPr>
              <a:t>bhakti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 </a:t>
            </a:r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solamente</a:t>
            </a:r>
          </a:p>
          <a:p>
            <a:pPr algn="ctr"/>
            <a:endParaRPr lang="es-ES" altLang="zh-CN" sz="2400">
              <a:solidFill>
                <a:srgbClr val="008000"/>
              </a:solidFill>
              <a:latin typeface="Bookman Old Style" pitchFamily="18" charset="0"/>
            </a:endParaRP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95288" y="1340043"/>
            <a:ext cx="8445500" cy="4016375"/>
            <a:chOff x="0" y="0"/>
            <a:chExt cx="13301" cy="6325"/>
          </a:xfrm>
        </p:grpSpPr>
        <p:sp>
          <p:nvSpPr>
            <p:cNvPr id="59398" name="Text Box 6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59399" name="Text Box 7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</a:t>
              </a:r>
              <a:r>
                <a:rPr lang="es-ES" altLang="zh-CN" smtClean="0"/>
                <a:t>         Dvapara-yuga</a:t>
              </a:r>
              <a:endParaRPr lang="es-ES" altLang="zh-CN"/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 Box 11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59404" name="Text Box 12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59405" name="Text Box 13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933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>
            <a:spLocks noChangeArrowheads="1"/>
          </p:cNvSpPr>
          <p:nvPr/>
        </p:nvSpPr>
        <p:spPr bwMode="auto">
          <a:xfrm>
            <a:off x="898317" y="254000"/>
            <a:ext cx="741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zh-CN" sz="2400" b="1">
                <a:solidFill>
                  <a:srgbClr val="008000"/>
                </a:solidFill>
                <a:latin typeface="Bookman Old Style" pitchFamily="18" charset="0"/>
              </a:rPr>
              <a:t>Krishna es todo misericordioso y sólo desea el bienestar de las entidades vivientes</a:t>
            </a:r>
            <a:endParaRPr lang="es-ES" altLang="zh-CN">
              <a:solidFill>
                <a:srgbClr val="008000"/>
              </a:solidFill>
              <a:latin typeface="Bookman Old Style" pitchFamily="18" charset="0"/>
            </a:endParaRPr>
          </a:p>
        </p:txBody>
      </p:sp>
      <p:sp>
        <p:nvSpPr>
          <p:cNvPr id="59396" name="Text Box 4"/>
          <p:cNvSpPr>
            <a:spLocks noChangeArrowheads="1"/>
          </p:cNvSpPr>
          <p:nvPr/>
        </p:nvSpPr>
        <p:spPr bwMode="auto">
          <a:xfrm>
            <a:off x="0" y="549583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Pero,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estos senderos son secundarios</a:t>
            </a:r>
          </a:p>
          <a:p>
            <a:pPr algn="ctr"/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y llevan a </a:t>
            </a:r>
            <a:r>
              <a:rPr lang="es-ES" altLang="zh-CN" sz="2400" i="1">
                <a:solidFill>
                  <a:srgbClr val="008000"/>
                </a:solidFill>
                <a:latin typeface="Bookman Old Style" pitchFamily="18" charset="0"/>
              </a:rPr>
              <a:t>bhakti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 </a:t>
            </a:r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solamente</a:t>
            </a:r>
          </a:p>
          <a:p>
            <a:pPr algn="ctr"/>
            <a:r>
              <a:rPr lang="es-ES" altLang="zh-CN" sz="2400" smtClean="0">
                <a:solidFill>
                  <a:srgbClr val="008000"/>
                </a:solidFill>
                <a:latin typeface="Bookman Old Style" pitchFamily="18" charset="0"/>
              </a:rPr>
              <a:t>después </a:t>
            </a:r>
            <a:r>
              <a:rPr lang="es-ES" altLang="zh-CN" sz="2400">
                <a:solidFill>
                  <a:srgbClr val="008000"/>
                </a:solidFill>
                <a:latin typeface="Bookman Old Style" pitchFamily="18" charset="0"/>
              </a:rPr>
              <a:t>de una purificación interna.</a:t>
            </a: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395288" y="1340043"/>
            <a:ext cx="8445500" cy="4016375"/>
            <a:chOff x="0" y="0"/>
            <a:chExt cx="13301" cy="6325"/>
          </a:xfrm>
        </p:grpSpPr>
        <p:sp>
          <p:nvSpPr>
            <p:cNvPr id="59398" name="Text Box 6"/>
            <p:cNvSpPr>
              <a:spLocks noChangeArrowheads="1"/>
            </p:cNvSpPr>
            <p:nvPr/>
          </p:nvSpPr>
          <p:spPr bwMode="auto">
            <a:xfrm>
              <a:off x="2948" y="1125"/>
              <a:ext cx="6900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ES"/>
            </a:p>
          </p:txBody>
        </p:sp>
        <p:sp>
          <p:nvSpPr>
            <p:cNvPr id="59399" name="Text Box 7"/>
            <p:cNvSpPr>
              <a:spLocks noChangeArrowheads="1"/>
            </p:cNvSpPr>
            <p:nvPr/>
          </p:nvSpPr>
          <p:spPr bwMode="auto">
            <a:xfrm>
              <a:off x="105" y="0"/>
              <a:ext cx="1316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altLang="zh-CN"/>
                <a:t>        Satya-yuga		           Treta-yuga		</a:t>
              </a:r>
              <a:r>
                <a:rPr lang="es-ES" altLang="zh-CN" smtClean="0"/>
                <a:t>         Dvapara-yuga</a:t>
              </a:r>
              <a:endParaRPr lang="es-ES" altLang="zh-CN"/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8"/>
              <a:ext cx="3960" cy="5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550"/>
              <a:ext cx="4481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558"/>
              <a:ext cx="3484" cy="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Text Box 11"/>
            <p:cNvSpPr>
              <a:spLocks noChangeArrowheads="1"/>
            </p:cNvSpPr>
            <p:nvPr/>
          </p:nvSpPr>
          <p:spPr bwMode="auto">
            <a:xfrm>
              <a:off x="100" y="5749"/>
              <a:ext cx="373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Meditación</a:t>
              </a:r>
            </a:p>
          </p:txBody>
        </p:sp>
        <p:sp>
          <p:nvSpPr>
            <p:cNvPr id="59404" name="Text Box 12"/>
            <p:cNvSpPr>
              <a:spLocks noChangeArrowheads="1"/>
            </p:cNvSpPr>
            <p:nvPr/>
          </p:nvSpPr>
          <p:spPr bwMode="auto">
            <a:xfrm>
              <a:off x="4650" y="5738"/>
              <a:ext cx="340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Sacrificios</a:t>
              </a:r>
            </a:p>
          </p:txBody>
        </p:sp>
        <p:sp>
          <p:nvSpPr>
            <p:cNvPr id="59405" name="Text Box 13"/>
            <p:cNvSpPr>
              <a:spLocks noChangeArrowheads="1"/>
            </p:cNvSpPr>
            <p:nvPr/>
          </p:nvSpPr>
          <p:spPr bwMode="auto">
            <a:xfrm>
              <a:off x="9299" y="4056"/>
              <a:ext cx="3402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zh-CN"/>
                <a:t>Adoración</a:t>
              </a:r>
            </a:p>
            <a:p>
              <a:pPr algn="ctr"/>
              <a:r>
                <a:rPr lang="es-ES" altLang="zh-CN"/>
                <a:t>en el Templo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25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4490</Words>
  <Application>Microsoft Office PowerPoint</Application>
  <PresentationFormat>Presentación en pantalla (4:3)</PresentationFormat>
  <Paragraphs>851</Paragraphs>
  <Slides>189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189</vt:i4>
      </vt:variant>
    </vt:vector>
  </HeadingPairs>
  <TitlesOfParts>
    <vt:vector size="190" baseType="lpstr">
      <vt:lpstr>Tema de Office</vt:lpstr>
      <vt:lpstr>Presentación de PowerPoint</vt:lpstr>
      <vt:lpstr>Harinama-cintamani</vt:lpstr>
      <vt:lpstr>Harinama-cintamani</vt:lpstr>
      <vt:lpstr>nama-cintamani</vt:lpstr>
      <vt:lpstr>nama-cintamani</vt:lpstr>
      <vt:lpstr>nama-cintamani</vt:lpstr>
      <vt:lpstr>nama-cintamani</vt:lpstr>
      <vt:lpstr>nama-cintamani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Nilacala, en el templo de Jagannatha, reside Daru-brahman, la Suprema Personalidad de Dios en forma de madera.</vt:lpstr>
      <vt:lpstr>En el mismo dhama, Sri Caitanya, la Suprema Personalidad de Dios en forma de un sannyasi, residió para otorgar toda buena fortuna a la humanidad</vt:lpstr>
      <vt:lpstr>En el mismo dhama, Sri Caitanya, la Suprema Personalidad de Dios en forma de un sannyasi, residió para otorgar toda buena fortuna a la humanidad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partículas de espíritu, las cuales son partes integrales de Krishna, han venido, en su ilusión, al mundo material. </vt:lpstr>
      <vt:lpstr>Las partículas de espíritu, las cuales son partes integrales de Krishna, han venido, en su ilusión, al mundo material. El santo nombre, que contiene todos las potencias y opulencias de Krishna ha venido también al mundo material, para salvar a estas almas caídas.</vt:lpstr>
      <vt:lpstr>Debemos saber que todo en el mundo material, </vt:lpstr>
      <vt:lpstr>Debemos saber que todo en el mundo material, con excepción de la jiva y el santo nombre, </vt:lpstr>
      <vt:lpstr>Debemos saber que todo en el mundo material, con excepción de la jiva y el santo nombre, carece de sustancia.</vt:lpstr>
      <vt:lpstr>Los nombres de Krishna son de dos tipos:  </vt:lpstr>
      <vt:lpstr>Los nombres de Krishna son de dos tipos:  </vt:lpstr>
      <vt:lpstr>Los nombres de Krishna son de dos tipos: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Así como existen diferentes nombres, con diferentes efectos, también hay diferentes maneras de cantar, con diferentes efectos.</vt:lpstr>
      <vt:lpstr>Así como existen diferentes nombres, con diferentes efectos, también hay diferentes maneras de cantar, con diferentes efectos.</vt:lpstr>
      <vt:lpstr>Así como existen diferentes nombres, con diferentes efectos, también hay diferentes maneras de cantar, con diferentes efectos.</vt:lpstr>
      <vt:lpstr>Así como existen diferentes nombres, con diferentes efectos, también hay diferentes maneras de cantar, con diferentes efectos.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También existe el canto del santo nombre con más impureza que, lo cual sitúa al que canta a una distancia del suddha-nama aún mayor. Cuanto mayor la distancia, menor el efecto del nombre puro.</vt:lpstr>
      <vt:lpstr>También existe el canto del santo nombre con más impureza que, lo cual sitúa al que canta a una distancia del suddha-nama aún mayor. Cuanto mayor la distancia, menor el efecto del nombre puro.</vt:lpstr>
      <vt:lpstr>Para superar namabhasa, la jiva debe servir al guru genuino con gran atención. </vt:lpstr>
      <vt:lpstr>Todo ser humano tiene el derecho de aceptar el santo nombre, pero sólo aquel que tiene fe en el nombre llega a practicar el canto del harinama. </vt:lpstr>
      <vt:lpstr>Todo ser humano tiene el derecho de aceptar el santo nombre, pero sólo aquel que tiene fe en el nombre llega a practicar el canto del harinama.  Mientras en actos de caridad, sacrificio, bañarse, japa etc. se debe considerar el tiempo, el lugar, y limpieza, en el canto del santo nombre del Señor, fe es el único requisito.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vvd108</dc:creator>
  <cp:lastModifiedBy>vvd108</cp:lastModifiedBy>
  <cp:revision>2</cp:revision>
  <dcterms:created xsi:type="dcterms:W3CDTF">2013-11-30T15:19:11Z</dcterms:created>
  <dcterms:modified xsi:type="dcterms:W3CDTF">2013-11-30T15:22:00Z</dcterms:modified>
</cp:coreProperties>
</file>